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handoutMasterIdLst>
    <p:handoutMasterId r:id="rId20"/>
  </p:handoutMasterIdLst>
  <p:sldIdLst>
    <p:sldId id="257" r:id="rId2"/>
    <p:sldId id="266" r:id="rId3"/>
    <p:sldId id="267" r:id="rId4"/>
    <p:sldId id="268" r:id="rId5"/>
    <p:sldId id="269" r:id="rId6"/>
    <p:sldId id="271" r:id="rId7"/>
    <p:sldId id="272" r:id="rId8"/>
    <p:sldId id="273" r:id="rId9"/>
    <p:sldId id="274" r:id="rId10"/>
    <p:sldId id="275" r:id="rId11"/>
    <p:sldId id="276" r:id="rId12"/>
    <p:sldId id="277" r:id="rId13"/>
    <p:sldId id="278" r:id="rId14"/>
    <p:sldId id="279" r:id="rId15"/>
    <p:sldId id="280" r:id="rId16"/>
    <p:sldId id="281" r:id="rId17"/>
    <p:sldId id="282"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4718" autoAdjust="0"/>
  </p:normalViewPr>
  <p:slideViewPr>
    <p:cSldViewPr>
      <p:cViewPr>
        <p:scale>
          <a:sx n="70" d="100"/>
          <a:sy n="70" d="100"/>
        </p:scale>
        <p:origin x="-516"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28F48AA-4CC7-4785-8180-A70BFD31E1E7}" type="datetimeFigureOut">
              <a:rPr lang="fr-FR" smtClean="0"/>
              <a:pPr/>
              <a:t>18/03/2020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The International Congress on Desert Economy Dakhla 2018</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4362B7-DDA5-4EC9-B9D9-63EF2E021C73}" type="slidenum">
              <a:rPr lang="fr-FR" smtClean="0"/>
              <a:pPr/>
              <a:t>‹N°›</a:t>
            </a:fld>
            <a:endParaRPr lang="fr-F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2E2241-24E9-472A-AE22-DCE30DDCAD5C}" type="datetimeFigureOut">
              <a:rPr lang="fr-FR" smtClean="0"/>
              <a:pPr/>
              <a:t>18/03/2020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The International Congress on Desert Economy Dakhla 2018</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F73228-B7AE-47DE-A273-2D9B60265DBA}" type="slidenum">
              <a:rPr lang="fr-FR" smtClean="0"/>
              <a:pPr/>
              <a:t>‹N°›</a:t>
            </a:fld>
            <a:endParaRPr lang="fr-FR"/>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10</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11</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12</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13</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14</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15</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16</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17</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2</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3</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4</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5</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6</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7</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8</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AF73228-B7AE-47DE-A273-2D9B60265DBA}" type="slidenum">
              <a:rPr lang="fr-FR" smtClean="0"/>
              <a:pPr/>
              <a:t>9</a:t>
            </a:fld>
            <a:endParaRPr lang="fr-FR"/>
          </a:p>
        </p:txBody>
      </p:sp>
      <p:sp>
        <p:nvSpPr>
          <p:cNvPr id="5" name="Espace réservé du pied de page 4"/>
          <p:cNvSpPr>
            <a:spLocks noGrp="1"/>
          </p:cNvSpPr>
          <p:nvPr>
            <p:ph type="ftr" sz="quarter" idx="11"/>
          </p:nvPr>
        </p:nvSpPr>
        <p:spPr/>
        <p:txBody>
          <a:bodyPr/>
          <a:lstStyle/>
          <a:p>
            <a:r>
              <a:rPr lang="en-US" smtClean="0"/>
              <a:t>The International Congress on Desert Economy Dakhla 2018</a:t>
            </a:r>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763D12A6-1974-4E06-9AF9-70AE2851B8A7}" type="datetimeFigureOut">
              <a:rPr lang="fr-FR" smtClean="0"/>
              <a:pPr/>
              <a:t>18/03/2020</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A65A3555-C88A-49BD-9779-1F43EF82289B}"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63D12A6-1974-4E06-9AF9-70AE2851B8A7}" type="datetimeFigureOut">
              <a:rPr lang="fr-FR" smtClean="0"/>
              <a:pPr/>
              <a:t>18/03/2020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5A3555-C88A-49BD-9779-1F43EF82289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63D12A6-1974-4E06-9AF9-70AE2851B8A7}" type="datetimeFigureOut">
              <a:rPr lang="fr-FR" smtClean="0"/>
              <a:pPr/>
              <a:t>18/03/2020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65A3555-C88A-49BD-9779-1F43EF82289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763D12A6-1974-4E06-9AF9-70AE2851B8A7}" type="datetimeFigureOut">
              <a:rPr lang="fr-FR" smtClean="0"/>
              <a:pPr/>
              <a:t>18/03/2020</a:t>
            </a:fld>
            <a:endParaRPr lang="fr-FR"/>
          </a:p>
        </p:txBody>
      </p:sp>
      <p:sp>
        <p:nvSpPr>
          <p:cNvPr id="9" name="Espace réservé du numéro de diapositive 8"/>
          <p:cNvSpPr>
            <a:spLocks noGrp="1"/>
          </p:cNvSpPr>
          <p:nvPr>
            <p:ph type="sldNum" sz="quarter" idx="15"/>
          </p:nvPr>
        </p:nvSpPr>
        <p:spPr/>
        <p:txBody>
          <a:bodyPr rtlCol="0"/>
          <a:lstStyle/>
          <a:p>
            <a:fld id="{A65A3555-C88A-49BD-9779-1F43EF82289B}" type="slidenum">
              <a:rPr lang="fr-FR" smtClean="0"/>
              <a:pPr/>
              <a:t>‹N°›</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763D12A6-1974-4E06-9AF9-70AE2851B8A7}" type="datetimeFigureOut">
              <a:rPr lang="fr-FR" smtClean="0"/>
              <a:pPr/>
              <a:t>18/03/2020</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A65A3555-C88A-49BD-9779-1F43EF82289B}"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763D12A6-1974-4E06-9AF9-70AE2851B8A7}" type="datetimeFigureOut">
              <a:rPr lang="fr-FR" smtClean="0"/>
              <a:pPr/>
              <a:t>18/03/2020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65A3555-C88A-49BD-9779-1F43EF82289B}" type="slidenum">
              <a:rPr lang="fr-FR" smtClean="0"/>
              <a:pPr/>
              <a:t>‹N°›</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763D12A6-1974-4E06-9AF9-70AE2851B8A7}" type="datetimeFigureOut">
              <a:rPr lang="fr-FR" smtClean="0"/>
              <a:pPr/>
              <a:t>18/03/2020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65A3555-C88A-49BD-9779-1F43EF82289B}" type="slidenum">
              <a:rPr lang="fr-FR" smtClean="0"/>
              <a:pPr/>
              <a:t>‹N°›</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763D12A6-1974-4E06-9AF9-70AE2851B8A7}" type="datetimeFigureOut">
              <a:rPr lang="fr-FR" smtClean="0"/>
              <a:pPr/>
              <a:t>18/03/2020</a:t>
            </a:fld>
            <a:endParaRPr lang="fr-FR"/>
          </a:p>
        </p:txBody>
      </p:sp>
      <p:sp>
        <p:nvSpPr>
          <p:cNvPr id="7" name="Espace réservé du numéro de diapositive 6"/>
          <p:cNvSpPr>
            <a:spLocks noGrp="1"/>
          </p:cNvSpPr>
          <p:nvPr>
            <p:ph type="sldNum" sz="quarter" idx="11"/>
          </p:nvPr>
        </p:nvSpPr>
        <p:spPr/>
        <p:txBody>
          <a:bodyPr rtlCol="0"/>
          <a:lstStyle/>
          <a:p>
            <a:fld id="{A65A3555-C88A-49BD-9779-1F43EF82289B}" type="slidenum">
              <a:rPr lang="fr-FR" smtClean="0"/>
              <a:pPr/>
              <a:t>‹N°›</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63D12A6-1974-4E06-9AF9-70AE2851B8A7}" type="datetimeFigureOut">
              <a:rPr lang="fr-FR" smtClean="0"/>
              <a:pPr/>
              <a:t>18/03/2020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65A3555-C88A-49BD-9779-1F43EF82289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763D12A6-1974-4E06-9AF9-70AE2851B8A7}" type="datetimeFigureOut">
              <a:rPr lang="fr-FR" smtClean="0"/>
              <a:pPr/>
              <a:t>18/03/2020</a:t>
            </a:fld>
            <a:endParaRPr lang="fr-FR"/>
          </a:p>
        </p:txBody>
      </p:sp>
      <p:sp>
        <p:nvSpPr>
          <p:cNvPr id="22" name="Espace réservé du numéro de diapositive 21"/>
          <p:cNvSpPr>
            <a:spLocks noGrp="1"/>
          </p:cNvSpPr>
          <p:nvPr>
            <p:ph type="sldNum" sz="quarter" idx="15"/>
          </p:nvPr>
        </p:nvSpPr>
        <p:spPr/>
        <p:txBody>
          <a:bodyPr rtlCol="0"/>
          <a:lstStyle/>
          <a:p>
            <a:fld id="{A65A3555-C88A-49BD-9779-1F43EF82289B}"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763D12A6-1974-4E06-9AF9-70AE2851B8A7}" type="datetimeFigureOut">
              <a:rPr lang="fr-FR" smtClean="0"/>
              <a:pPr/>
              <a:t>18/03/2020</a:t>
            </a:fld>
            <a:endParaRPr lang="fr-FR"/>
          </a:p>
        </p:txBody>
      </p:sp>
      <p:sp>
        <p:nvSpPr>
          <p:cNvPr id="18" name="Espace réservé du numéro de diapositive 17"/>
          <p:cNvSpPr>
            <a:spLocks noGrp="1"/>
          </p:cNvSpPr>
          <p:nvPr>
            <p:ph type="sldNum" sz="quarter" idx="11"/>
          </p:nvPr>
        </p:nvSpPr>
        <p:spPr/>
        <p:txBody>
          <a:bodyPr rtlCol="0"/>
          <a:lstStyle/>
          <a:p>
            <a:fld id="{A65A3555-C88A-49BD-9779-1F43EF82289B}"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63D12A6-1974-4E06-9AF9-70AE2851B8A7}" type="datetimeFigureOut">
              <a:rPr lang="fr-FR" smtClean="0"/>
              <a:pPr/>
              <a:t>18/03/2020</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65A3555-C88A-49BD-9779-1F43EF82289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1556792"/>
            <a:ext cx="7467600" cy="864096"/>
          </a:xfrm>
        </p:spPr>
        <p:txBody>
          <a:bodyPr>
            <a:normAutofit fontScale="90000"/>
          </a:bodyPr>
          <a:lstStyle/>
          <a:p>
            <a:pPr algn="ctr"/>
            <a:r>
              <a:rPr lang="fr-FR" cap="none"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haroni" pitchFamily="2" charset="-79"/>
                <a:cs typeface="Aharoni" pitchFamily="2" charset="-79"/>
              </a:rPr>
              <a:t> </a:t>
            </a:r>
            <a:r>
              <a:rPr lang="fr-FR" dirty="0" smtClean="0">
                <a:latin typeface="Aharoni" pitchFamily="2" charset="-79"/>
                <a:cs typeface="Aharoni" pitchFamily="2" charset="-79"/>
              </a:rPr>
              <a:t/>
            </a:r>
            <a:br>
              <a:rPr lang="fr-FR" dirty="0" smtClean="0">
                <a:latin typeface="Aharoni" pitchFamily="2" charset="-79"/>
                <a:cs typeface="Aharoni" pitchFamily="2" charset="-79"/>
              </a:rPr>
            </a:br>
            <a:r>
              <a:rPr lang="fr-FR" dirty="0" smtClean="0">
                <a:solidFill>
                  <a:schemeClr val="accent4">
                    <a:lumMod val="50000"/>
                  </a:schemeClr>
                </a:solidFill>
                <a:latin typeface="Aharoni" pitchFamily="2" charset="-79"/>
                <a:cs typeface="Aharoni" pitchFamily="2" charset="-79"/>
              </a:rPr>
              <a:t>Valorisation du patrimoine </a:t>
            </a:r>
            <a:endParaRPr lang="fr-FR" dirty="0">
              <a:solidFill>
                <a:schemeClr val="accent4">
                  <a:lumMod val="50000"/>
                </a:schemeClr>
              </a:solidFill>
              <a:latin typeface="Aharoni" pitchFamily="2" charset="-79"/>
              <a:cs typeface="Aharoni" pitchFamily="2" charset="-79"/>
            </a:endParaRPr>
          </a:p>
        </p:txBody>
      </p:sp>
      <p:sp>
        <p:nvSpPr>
          <p:cNvPr id="3" name="Espace réservé du contenu 2"/>
          <p:cNvSpPr>
            <a:spLocks noGrp="1"/>
          </p:cNvSpPr>
          <p:nvPr>
            <p:ph sz="quarter" idx="1"/>
          </p:nvPr>
        </p:nvSpPr>
        <p:spPr>
          <a:xfrm>
            <a:off x="3203848" y="5445224"/>
            <a:ext cx="3204864" cy="648072"/>
          </a:xfrm>
          <a:noFill/>
        </p:spPr>
        <p:txBody>
          <a:bodyPr>
            <a:normAutofit/>
          </a:bodyPr>
          <a:lstStyle/>
          <a:p>
            <a:pPr>
              <a:buNone/>
            </a:pPr>
            <a:r>
              <a:rPr lang="fr-FR" sz="1400" b="1" dirty="0" smtClean="0">
                <a:solidFill>
                  <a:schemeClr val="accent2">
                    <a:lumMod val="75000"/>
                  </a:schemeClr>
                </a:solidFill>
                <a:latin typeface="Times New Roman" pitchFamily="18" charset="0"/>
                <a:cs typeface="Times New Roman" pitchFamily="18" charset="0"/>
              </a:rPr>
              <a:t>Présenté par: </a:t>
            </a:r>
          </a:p>
          <a:p>
            <a:pPr>
              <a:buNone/>
            </a:pPr>
            <a:r>
              <a:rPr lang="fr-FR" sz="14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fr-FR" sz="1400" b="1" dirty="0" err="1"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PhD</a:t>
            </a:r>
            <a:r>
              <a:rPr lang="fr-FR" sz="14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 Sa</a:t>
            </a:r>
            <a:r>
              <a:rPr lang="az-Cyrl-AZ" sz="14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ї</a:t>
            </a:r>
            <a:r>
              <a:rPr lang="fr-FR" sz="14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d MIRARI</a:t>
            </a:r>
          </a:p>
        </p:txBody>
      </p:sp>
      <p:sp>
        <p:nvSpPr>
          <p:cNvPr id="6" name="ZoneTexte 5"/>
          <p:cNvSpPr txBox="1"/>
          <p:nvPr/>
        </p:nvSpPr>
        <p:spPr>
          <a:xfrm>
            <a:off x="4932040" y="188640"/>
            <a:ext cx="3816424" cy="830997"/>
          </a:xfrm>
          <a:prstGeom prst="rect">
            <a:avLst/>
          </a:prstGeom>
          <a:noFill/>
        </p:spPr>
        <p:txBody>
          <a:bodyPr wrap="square" rtlCol="0">
            <a:spAutoFit/>
          </a:bodyPr>
          <a:lstStyle/>
          <a:p>
            <a:pPr algn="ctr"/>
            <a:r>
              <a:rPr lang="fr-FR" sz="1600" b="1" cap="small" dirty="0" smtClean="0">
                <a:solidFill>
                  <a:schemeClr val="tx2"/>
                </a:solidFill>
                <a:latin typeface="+mj-lt"/>
                <a:ea typeface="+mj-ea"/>
                <a:cs typeface="+mj-cs"/>
              </a:rPr>
              <a:t> </a:t>
            </a:r>
          </a:p>
          <a:p>
            <a:pPr algn="ctr"/>
            <a:r>
              <a:rPr lang="fr-FR" sz="1600" b="1" cap="small" dirty="0" smtClean="0">
                <a:solidFill>
                  <a:schemeClr val="tx2"/>
                </a:solidFill>
                <a:latin typeface="Aharoni" pitchFamily="2" charset="-79"/>
                <a:ea typeface="+mj-ea"/>
                <a:cs typeface="Aharoni" pitchFamily="2" charset="-79"/>
              </a:rPr>
              <a:t>DUT</a:t>
            </a:r>
          </a:p>
          <a:p>
            <a:pPr algn="ctr"/>
            <a:r>
              <a:rPr lang="fr-FR" sz="1600" b="1" cap="small" dirty="0" smtClean="0">
                <a:solidFill>
                  <a:schemeClr val="tx2"/>
                </a:solidFill>
                <a:latin typeface="Aharoni" pitchFamily="2" charset="-79"/>
                <a:ea typeface="+mj-ea"/>
                <a:cs typeface="Aharoni" pitchFamily="2" charset="-79"/>
              </a:rPr>
              <a:t>Métier de désert et de la mer</a:t>
            </a:r>
            <a:endParaRPr lang="fr-FR" sz="1600" b="1" cap="small" dirty="0">
              <a:solidFill>
                <a:schemeClr val="tx2"/>
              </a:solidFill>
              <a:latin typeface="Aharoni" pitchFamily="2" charset="-79"/>
              <a:ea typeface="+mj-ea"/>
              <a:cs typeface="Aharoni" pitchFamily="2" charset="-79"/>
            </a:endParaRPr>
          </a:p>
        </p:txBody>
      </p:sp>
      <p:pic>
        <p:nvPicPr>
          <p:cNvPr id="1026" name="Picture 2" descr="E:\Doctorat\EST Laayoune\LOGO_ESTL.png"/>
          <p:cNvPicPr>
            <a:picLocks noChangeAspect="1" noChangeArrowheads="1"/>
          </p:cNvPicPr>
          <p:nvPr/>
        </p:nvPicPr>
        <p:blipFill>
          <a:blip r:embed="rId3" cstate="print"/>
          <a:srcRect/>
          <a:stretch>
            <a:fillRect/>
          </a:stretch>
        </p:blipFill>
        <p:spPr bwMode="auto">
          <a:xfrm>
            <a:off x="395536" y="188640"/>
            <a:ext cx="2781300" cy="1085850"/>
          </a:xfrm>
          <a:prstGeom prst="rect">
            <a:avLst/>
          </a:prstGeom>
          <a:noFill/>
        </p:spPr>
      </p:pic>
      <p:pic>
        <p:nvPicPr>
          <p:cNvPr id="7" name="Picture 1"/>
          <p:cNvPicPr>
            <a:picLocks noChangeAspect="1" noChangeArrowheads="1"/>
          </p:cNvPicPr>
          <p:nvPr/>
        </p:nvPicPr>
        <p:blipFill>
          <a:blip r:embed="rId4" cstate="print"/>
          <a:srcRect/>
          <a:stretch>
            <a:fillRect/>
          </a:stretch>
        </p:blipFill>
        <p:spPr bwMode="auto">
          <a:xfrm>
            <a:off x="1835696" y="2636912"/>
            <a:ext cx="5300202"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243408"/>
            <a:ext cx="7467600" cy="1143000"/>
          </a:xfrm>
        </p:spPr>
        <p:txBody>
          <a:bodyPr>
            <a:normAutofit/>
          </a:bodyPr>
          <a:lstStyle/>
          <a:p>
            <a:pPr algn="ctr"/>
            <a:r>
              <a:rPr lang="fr-FR" sz="1800" dirty="0" smtClean="0"/>
              <a:t>6. Le Maroc au </a:t>
            </a:r>
            <a:r>
              <a:rPr lang="fr-FR" sz="1800" dirty="0" smtClean="0"/>
              <a:t>xvi </a:t>
            </a:r>
            <a:r>
              <a:rPr lang="fr-FR" sz="1800" dirty="0" smtClean="0"/>
              <a:t>et </a:t>
            </a:r>
            <a:r>
              <a:rPr lang="fr-FR" sz="1800" dirty="0" smtClean="0"/>
              <a:t>xviii siècle </a:t>
            </a:r>
            <a:r>
              <a:rPr lang="fr-FR" sz="1800" dirty="0" smtClean="0"/>
              <a:t>:</a:t>
            </a:r>
            <a:br>
              <a:rPr lang="fr-FR" sz="1800" dirty="0" smtClean="0"/>
            </a:br>
            <a:r>
              <a:rPr lang="fr-FR" sz="1800" dirty="0" smtClean="0"/>
              <a:t>arrêt forcé sur la tradition</a:t>
            </a:r>
            <a:endParaRPr lang="fr-FR" sz="1800" dirty="0"/>
          </a:p>
        </p:txBody>
      </p:sp>
      <p:sp>
        <p:nvSpPr>
          <p:cNvPr id="3" name="Espace réservé du contenu 2"/>
          <p:cNvSpPr>
            <a:spLocks noGrp="1"/>
          </p:cNvSpPr>
          <p:nvPr>
            <p:ph sz="quarter" idx="1"/>
          </p:nvPr>
        </p:nvSpPr>
        <p:spPr>
          <a:xfrm>
            <a:off x="539552" y="1484784"/>
            <a:ext cx="7704856" cy="4248472"/>
          </a:xfrm>
        </p:spPr>
        <p:txBody>
          <a:bodyPr anchor="ctr">
            <a:noAutofit/>
          </a:bodyPr>
          <a:lstStyle/>
          <a:p>
            <a:pPr algn="just">
              <a:buNone/>
            </a:pPr>
            <a:r>
              <a:rPr lang="fr-FR" sz="1800" dirty="0" smtClean="0"/>
              <a:t>		 Rétrospectivement, nous faisons dater de cette époque le décrochage du Maroc d’avec la trajectoire de l’Europe et </a:t>
            </a:r>
            <a:r>
              <a:rPr lang="fr-FR" sz="1800" dirty="0" smtClean="0"/>
              <a:t>l’inventaire </a:t>
            </a:r>
            <a:r>
              <a:rPr lang="fr-FR" sz="1800" dirty="0" smtClean="0"/>
              <a:t>de ce qui déjà fait défaut au pays pour entrer, au XIXe siècle, dans la seconde modernité : celle que génèrent l’introduction de la machine à vapeur, le recul de l’analphabétisme et les préludes à la démocratie parlementaire. </a:t>
            </a:r>
          </a:p>
          <a:p>
            <a:pPr algn="just">
              <a:buNone/>
            </a:pPr>
            <a:r>
              <a:rPr lang="fr-FR" sz="1800" dirty="0" smtClean="0"/>
              <a:t>		Or, ce n’est pas dans l’attente de ce changement de régime d’historicité que ces deux siècles furent vécus de part et d’autre de la Méditerranée. Le critère de la puissance reste le discriminant principal. Un Moulay </a:t>
            </a:r>
            <a:r>
              <a:rPr lang="fr-FR" sz="1800" dirty="0" err="1" smtClean="0"/>
              <a:t>Ismaàil</a:t>
            </a:r>
            <a:r>
              <a:rPr lang="fr-FR" sz="1800" dirty="0" smtClean="0"/>
              <a:t> </a:t>
            </a:r>
            <a:r>
              <a:rPr lang="fr-FR" sz="1800" dirty="0" smtClean="0"/>
              <a:t>fait figure de grand roi à la cour de Versailles et la réputation d’invincibilité de l’armée marocaine perdure jusqu’à la bataille d’Isly en 1844, qui est l’envers de la bataille des Trois Rois en 1578.</a:t>
            </a:r>
          </a:p>
          <a:p>
            <a:pPr algn="just">
              <a:buNone/>
            </a:pPr>
            <a:r>
              <a:rPr lang="fr-FR" sz="1800" dirty="0" smtClean="0"/>
              <a:t>		</a:t>
            </a:r>
            <a:endParaRPr lang="fr-FR" sz="18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0"/>
            <a:ext cx="7467600" cy="1143000"/>
          </a:xfrm>
        </p:spPr>
        <p:txBody>
          <a:bodyPr>
            <a:normAutofit/>
          </a:bodyPr>
          <a:lstStyle/>
          <a:p>
            <a:pPr algn="ctr"/>
            <a:r>
              <a:rPr lang="fr-FR" sz="1800" dirty="0" smtClean="0"/>
              <a:t>7. Le Maroc face à l'expansion coloniale</a:t>
            </a:r>
            <a:br>
              <a:rPr lang="fr-FR" sz="1800" dirty="0" smtClean="0"/>
            </a:br>
            <a:r>
              <a:rPr lang="fr-FR" sz="1800" dirty="0" smtClean="0"/>
              <a:t>et le défi de la réforme</a:t>
            </a:r>
            <a:endParaRPr lang="fr-FR" sz="1800" dirty="0"/>
          </a:p>
        </p:txBody>
      </p:sp>
      <p:sp>
        <p:nvSpPr>
          <p:cNvPr id="3" name="Espace réservé du contenu 2"/>
          <p:cNvSpPr>
            <a:spLocks noGrp="1"/>
          </p:cNvSpPr>
          <p:nvPr>
            <p:ph sz="quarter" idx="1"/>
          </p:nvPr>
        </p:nvSpPr>
        <p:spPr>
          <a:xfrm>
            <a:off x="539552" y="1052736"/>
            <a:ext cx="7704856" cy="5328592"/>
          </a:xfrm>
        </p:spPr>
        <p:txBody>
          <a:bodyPr anchor="ctr">
            <a:noAutofit/>
          </a:bodyPr>
          <a:lstStyle/>
          <a:p>
            <a:pPr algn="just">
              <a:buNone/>
            </a:pPr>
            <a:r>
              <a:rPr lang="fr-FR" sz="1800" dirty="0" smtClean="0"/>
              <a:t>		Entre le Maroc que découvre avec éblouissement Delacroix en 1832 et celui dont s’enchante Matisse en 1911, en apparence rien n’a change, et c’est bien cela qui pose problème a l’historien. Au début du XXe siècle, l’Empire fortune fait figure de Tibet aux portes de l’Europe  selon le mot d’un contemporain.</a:t>
            </a:r>
          </a:p>
          <a:p>
            <a:pPr algn="just">
              <a:buNone/>
            </a:pPr>
            <a:r>
              <a:rPr lang="fr-FR" sz="1800" dirty="0" smtClean="0"/>
              <a:t>		 Les esthètes s’en enchantent comme </a:t>
            </a:r>
            <a:r>
              <a:rPr lang="fr-FR" sz="1800" b="1" dirty="0" smtClean="0"/>
              <a:t>Lyautey,</a:t>
            </a:r>
            <a:r>
              <a:rPr lang="fr-FR" sz="1800" dirty="0" smtClean="0"/>
              <a:t> </a:t>
            </a:r>
            <a:r>
              <a:rPr lang="fr-FR" sz="1800" dirty="0" smtClean="0"/>
              <a:t>et goutent la saveur du vieux Maroc en déplorant d’avance sa profanation par les colonisateurs européens. Les hommes d’affaires, au contraire, s’ exaspèrent du fait que le pays reste a l’ écart des bienfaits de la civilisation et les diplomates s’espionnent dans l’atmosphère confinée de Tanger ou le sultan les a relègues. </a:t>
            </a:r>
          </a:p>
          <a:p>
            <a:pPr algn="just">
              <a:buNone/>
            </a:pPr>
            <a:r>
              <a:rPr lang="fr-FR" sz="1800" dirty="0" smtClean="0"/>
              <a:t>		Quant a l’opinion dans les métropoles, on la prépare a l’idée d’une intervention étrangère dans les affaires du pays pour mettre fin a une situation aussi anachronique. Ces émotions contrastées, ces projets heurtes nous renvoient a l’Europe assoiffée de volonté de puissance.</a:t>
            </a:r>
            <a:endParaRPr lang="fr-FR" sz="18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243408"/>
            <a:ext cx="7467600" cy="1143000"/>
          </a:xfrm>
        </p:spPr>
        <p:txBody>
          <a:bodyPr>
            <a:normAutofit/>
          </a:bodyPr>
          <a:lstStyle/>
          <a:p>
            <a:pPr algn="ctr"/>
            <a:r>
              <a:rPr lang="fr-FR" sz="2000" dirty="0" smtClean="0"/>
              <a:t>8. L'impossible protectorat</a:t>
            </a:r>
            <a:endParaRPr lang="fr-FR" sz="2000" dirty="0"/>
          </a:p>
        </p:txBody>
      </p:sp>
      <p:sp>
        <p:nvSpPr>
          <p:cNvPr id="3" name="Espace réservé du contenu 2"/>
          <p:cNvSpPr>
            <a:spLocks noGrp="1"/>
          </p:cNvSpPr>
          <p:nvPr>
            <p:ph sz="quarter" idx="1"/>
          </p:nvPr>
        </p:nvSpPr>
        <p:spPr>
          <a:xfrm>
            <a:off x="539552" y="1052736"/>
            <a:ext cx="7704856" cy="5328592"/>
          </a:xfrm>
        </p:spPr>
        <p:txBody>
          <a:bodyPr anchor="ctr">
            <a:noAutofit/>
          </a:bodyPr>
          <a:lstStyle/>
          <a:p>
            <a:pPr algn="just">
              <a:buNone/>
            </a:pPr>
            <a:r>
              <a:rPr lang="fr-FR" sz="1600" dirty="0" smtClean="0"/>
              <a:t>		La zone réservée a la France et la portion congrue attribuée a l’Espagne n’ont pas la même histoire. Pour le Maroc sous protectorat français, trois périodes ressortent. Il y a le temps de la fondation par Lyautey, qui se prolonge jusqu’au début des années 1930.</a:t>
            </a:r>
          </a:p>
          <a:p>
            <a:pPr algn="just">
              <a:buNone/>
            </a:pPr>
            <a:r>
              <a:rPr lang="fr-FR" sz="1600" dirty="0" smtClean="0"/>
              <a:t>		La fin de la conquête en 1934 coïncide avec la percée de la </a:t>
            </a:r>
            <a:r>
              <a:rPr lang="fr-FR" sz="1600" i="1" dirty="0" err="1" smtClean="0"/>
              <a:t>Chabiba</a:t>
            </a:r>
            <a:r>
              <a:rPr lang="fr-FR" sz="1600" dirty="0" smtClean="0"/>
              <a:t>(la </a:t>
            </a:r>
            <a:r>
              <a:rPr lang="fr-FR" sz="1600" dirty="0" smtClean="0"/>
              <a:t>jeunesse patriotique issue de la bourgeoisie citadine) et marque un seuil a haute teneur symbolique. S’engage une phase d’usure du protectorat, qui perdure jusqu’en 1947. </a:t>
            </a:r>
          </a:p>
          <a:p>
            <a:pPr algn="just">
              <a:buNone/>
            </a:pPr>
            <a:r>
              <a:rPr lang="fr-FR" sz="1600" dirty="0" smtClean="0"/>
              <a:t>		La conjoncture internationale y contribue : effets diffères de la crise de 1929, Deuxième Guerre mondiale, ponctuée par juin 1940 en métropole et le débarquement américain le 18 novembre 1942 sur le littoral atlantique, a quoi s’ajoute la terrible famine fin 1944-courant 1945, qui dramatise la sortie de guerre. Du moins les ponts ne sont-ils jamais rompus entre la résidence générale et le palais royal, et le climat d’entente plutôt cordiale entre Européens et Marocains perdure. </a:t>
            </a:r>
          </a:p>
          <a:p>
            <a:pPr algn="just">
              <a:buNone/>
            </a:pPr>
            <a:r>
              <a:rPr lang="fr-FR" sz="1600" dirty="0" smtClean="0"/>
              <a:t>		1947 ouvre une troisième séquence avec la nomination du général Juin a la résidence générale consécutive au discours émancipateur du sultan Mohammed b. Youssef a Tanger le 10 avril.</a:t>
            </a:r>
            <a:endParaRPr lang="fr-FR" sz="16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0"/>
            <a:ext cx="7467600" cy="1143000"/>
          </a:xfrm>
        </p:spPr>
        <p:txBody>
          <a:bodyPr>
            <a:normAutofit/>
          </a:bodyPr>
          <a:lstStyle/>
          <a:p>
            <a:pPr algn="ctr"/>
            <a:r>
              <a:rPr lang="fr-FR" sz="1800" dirty="0" smtClean="0"/>
              <a:t>9. Le Maroc de 1955 à 1999 :</a:t>
            </a:r>
            <a:br>
              <a:rPr lang="fr-FR" sz="1800" dirty="0" smtClean="0"/>
            </a:br>
            <a:r>
              <a:rPr lang="fr-FR" sz="1800" dirty="0" smtClean="0"/>
              <a:t>histoire du temps présent</a:t>
            </a:r>
            <a:endParaRPr lang="fr-FR" sz="1800" dirty="0"/>
          </a:p>
        </p:txBody>
      </p:sp>
      <p:sp>
        <p:nvSpPr>
          <p:cNvPr id="3" name="Espace réservé du contenu 2"/>
          <p:cNvSpPr>
            <a:spLocks noGrp="1"/>
          </p:cNvSpPr>
          <p:nvPr>
            <p:ph sz="quarter" idx="1"/>
          </p:nvPr>
        </p:nvSpPr>
        <p:spPr>
          <a:xfrm>
            <a:off x="539552" y="1052736"/>
            <a:ext cx="7704856" cy="5328592"/>
          </a:xfrm>
        </p:spPr>
        <p:txBody>
          <a:bodyPr anchor="ctr">
            <a:noAutofit/>
          </a:bodyPr>
          <a:lstStyle/>
          <a:p>
            <a:pPr algn="just">
              <a:buNone/>
            </a:pPr>
            <a:r>
              <a:rPr lang="fr-FR" sz="1700" dirty="0" smtClean="0"/>
              <a:t>		Le parcours du Maroc entre le retour d’exil de Mohammed V et la mort de Hassan II prête a de furieuses controverses. Il n’entres dans notre propos de prendre position dans ce débat sans fin entre </a:t>
            </a:r>
            <a:r>
              <a:rPr lang="fr-FR" sz="1700" dirty="0" err="1" smtClean="0"/>
              <a:t>hassan</a:t>
            </a:r>
            <a:r>
              <a:rPr lang="fr-FR" sz="1700" dirty="0" smtClean="0"/>
              <a:t>-</a:t>
            </a:r>
            <a:r>
              <a:rPr lang="fr-FR" sz="1700" dirty="0" err="1" smtClean="0"/>
              <a:t>ophiles</a:t>
            </a:r>
            <a:r>
              <a:rPr lang="fr-FR" sz="1700" dirty="0" smtClean="0"/>
              <a:t> </a:t>
            </a:r>
            <a:r>
              <a:rPr lang="fr-FR" sz="1700" dirty="0" smtClean="0"/>
              <a:t>et </a:t>
            </a:r>
            <a:r>
              <a:rPr lang="fr-FR" sz="1700" dirty="0" err="1" smtClean="0"/>
              <a:t>hassan</a:t>
            </a:r>
            <a:r>
              <a:rPr lang="fr-FR" sz="1700" dirty="0" smtClean="0"/>
              <a:t>-</a:t>
            </a:r>
            <a:r>
              <a:rPr lang="fr-FR" sz="1700" dirty="0" err="1" smtClean="0"/>
              <a:t>ophobes</a:t>
            </a:r>
            <a:r>
              <a:rPr lang="fr-FR" sz="1700" dirty="0" smtClean="0"/>
              <a:t>. Notre fil directeur sera de saisir quel usage le Maroc fait de son indépendance reconquise. Si le protectorat s’efface couche âpres couche au fil des </a:t>
            </a:r>
            <a:r>
              <a:rPr lang="fr-FR" sz="1700" dirty="0" smtClean="0"/>
              <a:t>années. Certains </a:t>
            </a:r>
            <a:r>
              <a:rPr lang="fr-FR" sz="1700" dirty="0" smtClean="0"/>
              <a:t>font comme s’il n’avait jamais existe : la monarchie, en premier lieu, a partir </a:t>
            </a:r>
            <a:r>
              <a:rPr lang="fr-FR" sz="1700" dirty="0" smtClean="0"/>
              <a:t>des </a:t>
            </a:r>
            <a:r>
              <a:rPr lang="fr-FR" sz="1700" dirty="0" smtClean="0"/>
              <a:t>années 1970.</a:t>
            </a:r>
          </a:p>
          <a:p>
            <a:pPr algn="just">
              <a:buNone/>
            </a:pPr>
            <a:r>
              <a:rPr lang="fr-FR" sz="1700" dirty="0" smtClean="0"/>
              <a:t>		</a:t>
            </a:r>
            <a:r>
              <a:rPr lang="fr-FR" sz="1700" dirty="0" smtClean="0"/>
              <a:t> Le </a:t>
            </a:r>
            <a:r>
              <a:rPr lang="fr-FR" sz="1700" dirty="0" smtClean="0"/>
              <a:t>régime </a:t>
            </a:r>
            <a:r>
              <a:rPr lang="fr-FR" sz="1700" dirty="0" smtClean="0"/>
              <a:t>hassanien traverse mieux les </a:t>
            </a:r>
            <a:r>
              <a:rPr lang="fr-FR" sz="1700" dirty="0" smtClean="0"/>
              <a:t>années </a:t>
            </a:r>
            <a:r>
              <a:rPr lang="fr-FR" sz="1700" dirty="0" smtClean="0"/>
              <a:t>1980 que la </a:t>
            </a:r>
            <a:r>
              <a:rPr lang="fr-FR" sz="1700" dirty="0" smtClean="0"/>
              <a:t>décennie antérieure, malgré </a:t>
            </a:r>
            <a:r>
              <a:rPr lang="fr-FR" sz="1700" dirty="0" smtClean="0"/>
              <a:t>l</a:t>
            </a:r>
            <a:r>
              <a:rPr lang="fr-FR" sz="1700" dirty="0" smtClean="0"/>
              <a:t>’ électrochoc du réajustement structurel et la </a:t>
            </a:r>
            <a:r>
              <a:rPr lang="fr-FR" sz="1700" dirty="0" smtClean="0"/>
              <a:t>guerre du Sahara (1975-1991), qui, il est vrai, baisse d</a:t>
            </a:r>
            <a:r>
              <a:rPr lang="fr-FR" sz="1700" dirty="0" smtClean="0"/>
              <a:t>’ intensité.</a:t>
            </a:r>
            <a:endParaRPr lang="fr-FR" sz="1700" dirty="0" smtClean="0"/>
          </a:p>
          <a:p>
            <a:pPr algn="just">
              <a:buNone/>
            </a:pPr>
            <a:r>
              <a:rPr lang="fr-FR" sz="1700" dirty="0" smtClean="0"/>
              <a:t>		Tout </a:t>
            </a:r>
            <a:r>
              <a:rPr lang="fr-FR" sz="1700" dirty="0" smtClean="0"/>
              <a:t>se passe comme si le roi </a:t>
            </a:r>
            <a:r>
              <a:rPr lang="fr-FR" sz="1700" dirty="0" smtClean="0"/>
              <a:t>était </a:t>
            </a:r>
            <a:r>
              <a:rPr lang="fr-FR" sz="1700" dirty="0" smtClean="0"/>
              <a:t>parvenu a faire tourner le </a:t>
            </a:r>
            <a:r>
              <a:rPr lang="fr-FR" sz="1700" dirty="0" smtClean="0"/>
              <a:t>Maroc au </a:t>
            </a:r>
            <a:r>
              <a:rPr lang="fr-FR" sz="1700" dirty="0" smtClean="0"/>
              <a:t>ralenti au prix de l</a:t>
            </a:r>
            <a:r>
              <a:rPr lang="fr-FR" sz="1700" dirty="0" smtClean="0"/>
              <a:t>’ </a:t>
            </a:r>
            <a:r>
              <a:rPr lang="fr-FR" sz="1700" dirty="0" smtClean="0"/>
              <a:t>é</a:t>
            </a:r>
            <a:r>
              <a:rPr lang="fr-FR" sz="1700" dirty="0" smtClean="0"/>
              <a:t>touffement </a:t>
            </a:r>
            <a:r>
              <a:rPr lang="fr-FR" sz="1700" dirty="0" smtClean="0"/>
              <a:t>des forces vives de la </a:t>
            </a:r>
            <a:r>
              <a:rPr lang="fr-FR" sz="1700" dirty="0" smtClean="0"/>
              <a:t>société. Au début </a:t>
            </a:r>
            <a:r>
              <a:rPr lang="fr-FR" sz="1700" dirty="0" smtClean="0"/>
              <a:t>des </a:t>
            </a:r>
            <a:r>
              <a:rPr lang="fr-FR" sz="1700" dirty="0" smtClean="0"/>
              <a:t>années </a:t>
            </a:r>
            <a:r>
              <a:rPr lang="fr-FR" sz="1700" dirty="0" smtClean="0"/>
              <a:t>1990, le pays entre a nouveau dans une </a:t>
            </a:r>
            <a:r>
              <a:rPr lang="fr-FR" sz="1700" dirty="0" smtClean="0"/>
              <a:t>passe périlleuse, marquée </a:t>
            </a:r>
            <a:r>
              <a:rPr lang="fr-FR" sz="1700" dirty="0" smtClean="0"/>
              <a:t>a </a:t>
            </a:r>
            <a:r>
              <a:rPr lang="fr-FR" sz="1700" dirty="0" smtClean="0"/>
              <a:t>l’étranger </a:t>
            </a:r>
            <a:r>
              <a:rPr lang="fr-FR" sz="1700" dirty="0" smtClean="0"/>
              <a:t>par la </a:t>
            </a:r>
            <a:r>
              <a:rPr lang="fr-FR" sz="1700" dirty="0" smtClean="0"/>
              <a:t>découverte </a:t>
            </a:r>
            <a:r>
              <a:rPr lang="fr-FR" sz="1700" dirty="0" smtClean="0"/>
              <a:t>des </a:t>
            </a:r>
            <a:r>
              <a:rPr lang="fr-FR" sz="1700" dirty="0" smtClean="0"/>
              <a:t>années de plomb et </a:t>
            </a:r>
            <a:r>
              <a:rPr lang="fr-FR" sz="1700" dirty="0" smtClean="0"/>
              <a:t>par le contrecoup de la guerre du Golfe a </a:t>
            </a:r>
            <a:r>
              <a:rPr lang="fr-FR" sz="1700" dirty="0" smtClean="0"/>
              <a:t>l’intérieur.</a:t>
            </a:r>
          </a:p>
          <a:p>
            <a:pPr algn="just">
              <a:buNone/>
            </a:pPr>
            <a:r>
              <a:rPr lang="fr-FR" sz="1700" dirty="0" smtClean="0"/>
              <a:t>	</a:t>
            </a:r>
            <a:r>
              <a:rPr lang="fr-FR" sz="1700" dirty="0" smtClean="0"/>
              <a:t>	 Pour la première </a:t>
            </a:r>
            <a:r>
              <a:rPr lang="fr-FR" sz="1700" dirty="0" smtClean="0"/>
              <a:t>fois, Hassan II doit envisager de naviguer a long terme </a:t>
            </a:r>
            <a:r>
              <a:rPr lang="fr-FR" sz="1700" dirty="0" smtClean="0"/>
              <a:t>et d’explorer </a:t>
            </a:r>
            <a:r>
              <a:rPr lang="fr-FR" sz="1700" dirty="0" smtClean="0"/>
              <a:t>une voie de sortie du </a:t>
            </a:r>
            <a:r>
              <a:rPr lang="fr-FR" sz="1700" dirty="0" smtClean="0"/>
              <a:t>régime </a:t>
            </a:r>
            <a:r>
              <a:rPr lang="fr-FR" sz="1700" dirty="0" smtClean="0"/>
              <a:t>d’exception qu’il avait </a:t>
            </a:r>
            <a:r>
              <a:rPr lang="fr-FR" sz="1700" dirty="0" smtClean="0"/>
              <a:t>forge au </a:t>
            </a:r>
            <a:r>
              <a:rPr lang="fr-FR" sz="1700" dirty="0" smtClean="0"/>
              <a:t>feu de </a:t>
            </a:r>
            <a:r>
              <a:rPr lang="fr-FR" sz="1700" dirty="0" smtClean="0"/>
              <a:t>l’évènement</a:t>
            </a:r>
            <a:r>
              <a:rPr lang="fr-FR" sz="1700" dirty="0" smtClean="0"/>
              <a:t>..</a:t>
            </a:r>
            <a:endParaRPr lang="fr-FR" sz="17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243408"/>
            <a:ext cx="7467600" cy="1143000"/>
          </a:xfrm>
        </p:spPr>
        <p:txBody>
          <a:bodyPr>
            <a:normAutofit/>
          </a:bodyPr>
          <a:lstStyle/>
          <a:p>
            <a:pPr algn="ctr"/>
            <a:r>
              <a:rPr lang="fr-FR" sz="2000" b="1" dirty="0" smtClean="0"/>
              <a:t>II. Géographie du Maroc</a:t>
            </a:r>
            <a:endParaRPr lang="fr-FR" sz="2000" dirty="0"/>
          </a:p>
        </p:txBody>
      </p:sp>
      <p:sp>
        <p:nvSpPr>
          <p:cNvPr id="3" name="Espace réservé du contenu 2"/>
          <p:cNvSpPr>
            <a:spLocks noGrp="1"/>
          </p:cNvSpPr>
          <p:nvPr>
            <p:ph sz="quarter" idx="1"/>
          </p:nvPr>
        </p:nvSpPr>
        <p:spPr>
          <a:xfrm>
            <a:off x="539552" y="1052736"/>
            <a:ext cx="8064896" cy="5544616"/>
          </a:xfrm>
        </p:spPr>
        <p:txBody>
          <a:bodyPr anchor="ctr">
            <a:noAutofit/>
          </a:bodyPr>
          <a:lstStyle/>
          <a:p>
            <a:pPr algn="just">
              <a:buNone/>
            </a:pPr>
            <a:r>
              <a:rPr lang="fr-FR" sz="1700" dirty="0" smtClean="0"/>
              <a:t>		 Le Maroc se présente à notre regard d’hommes du XXIe siècle comme un Finistère du Maghreb et un prolongement de la péninsule Ibérique. Aucun déterminisme physique ne l’enferme dans une seule dimension. Tantôt l’histoire a privilégié un dispositif zonal en Afrique du Nord en la découpant en bandes glissant le long des parallèles : le Nord montagneux, humide et boisé, les hautes plaines et plateaux steppiques du centre, l’Atlas et son revers saharien.</a:t>
            </a:r>
          </a:p>
          <a:p>
            <a:pPr algn="just">
              <a:buNone/>
            </a:pPr>
            <a:r>
              <a:rPr lang="fr-FR" sz="1700" dirty="0" smtClean="0"/>
              <a:t>		 Tantôt elle a valorisé Taxe méridien. Dès l’époque romaine s’opère une tripartition entre Afrique Proconsulaire, Numidie et Mauritanie, qui préfigure les trois entités étatiques contemporaines. En dernière instance, ce n’est pas le milieu physique qui l’emporte, mais le cours des événements historiques. Si bien que le Maroc, loin d’avoir été une donnée établie une fois pour toutes, a été une création continue, comme le montre un premier coup </a:t>
            </a:r>
            <a:r>
              <a:rPr lang="fr-FR" sz="1700" dirty="0" smtClean="0"/>
              <a:t>d’œil </a:t>
            </a:r>
            <a:r>
              <a:rPr lang="fr-FR" sz="1700" dirty="0" smtClean="0"/>
              <a:t>sur la formation de son territoire.</a:t>
            </a:r>
          </a:p>
          <a:p>
            <a:pPr algn="just">
              <a:buNone/>
            </a:pPr>
            <a:r>
              <a:rPr lang="fr-FR" sz="1700" dirty="0" smtClean="0"/>
              <a:t>		Néanmoins, les contraintes du milieu physique imposent à l’homme de s’adapter avec des moyens qui ne varient guère du néolithique au XIXe siècle, en dehors de l’espace construit par l’irrigation à partir du Xe.</a:t>
            </a:r>
          </a:p>
          <a:p>
            <a:pPr algn="just">
              <a:buNone/>
            </a:pPr>
            <a:r>
              <a:rPr lang="fr-FR" sz="1700" dirty="0" smtClean="0"/>
              <a:t>		 </a:t>
            </a:r>
            <a:endParaRPr lang="fr-FR" sz="17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1800" dirty="0" smtClean="0"/>
              <a:t>1. BARRIERES </a:t>
            </a:r>
            <a:r>
              <a:rPr lang="fr-FR" sz="1800" dirty="0" smtClean="0"/>
              <a:t>NATURELLES</a:t>
            </a:r>
            <a:br>
              <a:rPr lang="fr-FR" sz="1800" dirty="0" smtClean="0"/>
            </a:br>
            <a:r>
              <a:rPr lang="fr-FR" sz="1800" dirty="0" smtClean="0"/>
              <a:t>ET Frontières </a:t>
            </a:r>
            <a:r>
              <a:rPr lang="fr-FR" sz="1800" dirty="0" smtClean="0"/>
              <a:t>HISTORIQUES</a:t>
            </a:r>
            <a:endParaRPr lang="fr-FR" sz="1800" dirty="0"/>
          </a:p>
        </p:txBody>
      </p:sp>
      <p:sp>
        <p:nvSpPr>
          <p:cNvPr id="3" name="Espace réservé du contenu 2"/>
          <p:cNvSpPr>
            <a:spLocks noGrp="1"/>
          </p:cNvSpPr>
          <p:nvPr>
            <p:ph sz="quarter" idx="1"/>
          </p:nvPr>
        </p:nvSpPr>
        <p:spPr>
          <a:xfrm>
            <a:off x="539552" y="980728"/>
            <a:ext cx="7848872" cy="5688632"/>
          </a:xfrm>
        </p:spPr>
        <p:txBody>
          <a:bodyPr anchor="ctr">
            <a:noAutofit/>
          </a:bodyPr>
          <a:lstStyle/>
          <a:p>
            <a:pPr algn="just">
              <a:buNone/>
            </a:pPr>
            <a:r>
              <a:rPr lang="fr-FR" sz="1700" dirty="0" smtClean="0"/>
              <a:t>		Pas plus que la plupart des Etats, anciens ou modernes, le Maroc n’est sis à l’intérieur d’un espace circonscrit par des frontières naturelles : un fleuve, un massif montagneux, un chapelet d’oasis. Au nord, le détroit de </a:t>
            </a:r>
            <a:r>
              <a:rPr lang="fr-FR" sz="1700" dirty="0" smtClean="0"/>
              <a:t>Gibraltar fut </a:t>
            </a:r>
            <a:r>
              <a:rPr lang="fr-FR" sz="1700" dirty="0" smtClean="0"/>
              <a:t>un Channel musulman entre une Andalousie africaine et un Maghreb ouvert sur l’Europe, bref un passage obligé entre les têtes de pont d’un « </a:t>
            </a:r>
            <a:r>
              <a:rPr lang="fr-FR" sz="1700" dirty="0" err="1" smtClean="0"/>
              <a:t>bicontinent</a:t>
            </a:r>
            <a:r>
              <a:rPr lang="fr-FR" sz="1700" dirty="0" smtClean="0"/>
              <a:t> » en construction. </a:t>
            </a:r>
          </a:p>
          <a:p>
            <a:pPr algn="just">
              <a:buNone/>
            </a:pPr>
            <a:r>
              <a:rPr lang="fr-FR" sz="1700" dirty="0" smtClean="0"/>
              <a:t>		La frontière septentrionale, indécise, fluctuante, remonta au nord durant des siècles, au-delà du Tage, de l’Estrémadure et de la plaine de Valence. A l’est, une frontière-ligne passe du côté d’Oujda, s’enfonce au sud jusqu’à l’oasis de Figuig et s’évanouit dans les sables depuis la mainmise ottomane sur le reste du </a:t>
            </a:r>
            <a:r>
              <a:rPr lang="fr-FR" sz="1700" dirty="0" smtClean="0"/>
              <a:t>Maghreb. </a:t>
            </a:r>
            <a:r>
              <a:rPr lang="fr-FR" sz="1700" dirty="0" smtClean="0"/>
              <a:t>Le géographe colonial Augustin Bernard assurait que le « vrai Maroc ne commence qu’à partir de la Moulouya ».</a:t>
            </a:r>
          </a:p>
          <a:p>
            <a:pPr algn="just">
              <a:buNone/>
            </a:pPr>
            <a:r>
              <a:rPr lang="fr-FR" sz="1700" dirty="0" smtClean="0"/>
              <a:t>		Il ne faisait que donner une caution scientifique aux colons de l’Oranais qui revendiquaient une extension de l’Algérie française à l’ouest. En réalité, depuis les Mérinides </a:t>
            </a:r>
            <a:r>
              <a:rPr lang="fr-FR" sz="1700" dirty="0" smtClean="0"/>
              <a:t>s’interpose </a:t>
            </a:r>
            <a:r>
              <a:rPr lang="fr-FR" sz="1700" dirty="0" smtClean="0"/>
              <a:t>une zone de transition entre l’Algérie et le Maroc à partir de Tlemcen et bien au-delà d’Oujda.</a:t>
            </a:r>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243408"/>
            <a:ext cx="7467600" cy="1143000"/>
          </a:xfrm>
        </p:spPr>
        <p:txBody>
          <a:bodyPr>
            <a:normAutofit/>
          </a:bodyPr>
          <a:lstStyle/>
          <a:p>
            <a:pPr algn="ctr"/>
            <a:r>
              <a:rPr lang="fr-FR" sz="1600" dirty="0" smtClean="0"/>
              <a:t>2. L’ECLIPSE DE LA MER ET L’OMNIPR</a:t>
            </a:r>
            <a:r>
              <a:rPr lang="ar-SA" sz="1600" dirty="0" smtClean="0"/>
              <a:t>ة</a:t>
            </a:r>
            <a:r>
              <a:rPr lang="fr-FR" sz="1600" dirty="0" smtClean="0"/>
              <a:t>SENCE DE LA MONTAGNE</a:t>
            </a:r>
            <a:endParaRPr lang="fr-FR" sz="1600" dirty="0"/>
          </a:p>
        </p:txBody>
      </p:sp>
      <p:sp>
        <p:nvSpPr>
          <p:cNvPr id="3" name="Espace réservé du contenu 2"/>
          <p:cNvSpPr>
            <a:spLocks noGrp="1"/>
          </p:cNvSpPr>
          <p:nvPr>
            <p:ph sz="quarter" idx="1"/>
          </p:nvPr>
        </p:nvSpPr>
        <p:spPr>
          <a:xfrm>
            <a:off x="539552" y="908720"/>
            <a:ext cx="7848872" cy="5184576"/>
          </a:xfrm>
        </p:spPr>
        <p:txBody>
          <a:bodyPr anchor="ctr">
            <a:noAutofit/>
          </a:bodyPr>
          <a:lstStyle/>
          <a:p>
            <a:pPr algn="just">
              <a:buNone/>
            </a:pPr>
            <a:r>
              <a:rPr lang="fr-FR" sz="1600" dirty="0" smtClean="0"/>
              <a:t>		 Le Maroc n’a pas toujours tourné le dos à la mer pour se retrancher dans un farouche isolement, comme on le donnait à voir en Europe </a:t>
            </a:r>
            <a:r>
              <a:rPr lang="fr-FR" sz="1600" dirty="0" smtClean="0"/>
              <a:t>siècle</a:t>
            </a:r>
            <a:r>
              <a:rPr lang="fr-FR" sz="1600" dirty="0" smtClean="0"/>
              <a:t>. Sa tradition maritime remonte au temps des </a:t>
            </a:r>
            <a:r>
              <a:rPr lang="fr-FR" sz="1600" dirty="0" smtClean="0"/>
              <a:t>empires, </a:t>
            </a:r>
            <a:r>
              <a:rPr lang="fr-FR" sz="1600" dirty="0" smtClean="0"/>
              <a:t>où il se dota d’une flotte. Ses chantiers navals contribuèrent d’ailleurs à précipiter la déforestation du Rif et des plaines atlantiques jusqu’à l’Oum er-</a:t>
            </a:r>
            <a:r>
              <a:rPr lang="fr-FR" sz="1600" dirty="0" err="1" smtClean="0"/>
              <a:t>Rbia</a:t>
            </a:r>
            <a:r>
              <a:rPr lang="fr-FR" sz="1600" dirty="0" smtClean="0"/>
              <a:t>. </a:t>
            </a:r>
          </a:p>
          <a:p>
            <a:pPr algn="just">
              <a:buNone/>
            </a:pPr>
            <a:r>
              <a:rPr lang="fr-FR" sz="1600" dirty="0" smtClean="0"/>
              <a:t>		Le pays connut des républiques de marchands, comme </a:t>
            </a:r>
            <a:r>
              <a:rPr lang="fr-FR" sz="1600" dirty="0" err="1" smtClean="0"/>
              <a:t>Sabta</a:t>
            </a:r>
            <a:r>
              <a:rPr lang="fr-FR" sz="1600" dirty="0" smtClean="0"/>
              <a:t> (Ceuta</a:t>
            </a:r>
            <a:r>
              <a:rPr lang="fr-FR" sz="1600" dirty="0" smtClean="0"/>
              <a:t>), </a:t>
            </a:r>
            <a:r>
              <a:rPr lang="fr-FR" sz="1600" dirty="0" smtClean="0"/>
              <a:t>et de corsaires, </a:t>
            </a:r>
            <a:r>
              <a:rPr lang="fr-FR" sz="1600" dirty="0" smtClean="0"/>
              <a:t>comme Salé. </a:t>
            </a:r>
            <a:r>
              <a:rPr lang="fr-FR" sz="1600" dirty="0" smtClean="0"/>
              <a:t>Cela dit, le Maroc s’engonce dans une vêture à dominante continentale. Au nord, le Rif et le pays </a:t>
            </a:r>
            <a:r>
              <a:rPr lang="fr-FR" sz="1600" dirty="0" err="1" smtClean="0"/>
              <a:t>Djbala</a:t>
            </a:r>
            <a:r>
              <a:rPr lang="fr-FR" sz="1600" dirty="0" smtClean="0"/>
              <a:t> tombent dans la mer et font écran avec l’arrière-pays. </a:t>
            </a:r>
          </a:p>
          <a:p>
            <a:pPr algn="just">
              <a:buNone/>
            </a:pPr>
            <a:r>
              <a:rPr lang="fr-FR" sz="1600" dirty="0" smtClean="0"/>
              <a:t>		A l’ouest, la côte atlantique est de bout en bout battue par les vents et recèle peu d’abris naturels, sinon l’embouchure des fleuves : le </a:t>
            </a:r>
            <a:r>
              <a:rPr lang="fr-FR" sz="1600" dirty="0" err="1" smtClean="0"/>
              <a:t>Loukkos</a:t>
            </a:r>
            <a:r>
              <a:rPr lang="fr-FR" sz="1600" dirty="0" smtClean="0"/>
              <a:t>, le Sebou, le </a:t>
            </a:r>
            <a:r>
              <a:rPr lang="fr-FR" sz="1600" dirty="0" err="1" smtClean="0"/>
              <a:t>BouRegreg</a:t>
            </a:r>
            <a:r>
              <a:rPr lang="fr-FR" sz="1600" dirty="0" smtClean="0"/>
              <a:t>, l’Oum er-</a:t>
            </a:r>
            <a:r>
              <a:rPr lang="fr-FR" sz="1600" dirty="0" err="1" smtClean="0"/>
              <a:t>Rbia</a:t>
            </a:r>
            <a:r>
              <a:rPr lang="fr-FR" sz="1600" dirty="0" smtClean="0"/>
              <a:t> et le Tensift. La houle, imprévisible, déferle sur le rivage et contrarie la navigation hauturière avant l’introduction du vapeur et la construction de ports en eaux profondes.</a:t>
            </a:r>
          </a:p>
          <a:p>
            <a:pPr algn="just">
              <a:buNone/>
            </a:pPr>
            <a:r>
              <a:rPr lang="fr-FR" sz="1600" dirty="0" smtClean="0">
                <a:latin typeface="Sylfaen"/>
              </a:rPr>
              <a:t>		Sur des centaines de kilomètres, elle lance, l’hiver surtout, ses colonnes liquides à l’assaut des falaises ou </a:t>
            </a:r>
            <a:r>
              <a:rPr lang="fr-FR" sz="1600" dirty="0" smtClean="0"/>
              <a:t>bien </a:t>
            </a:r>
            <a:r>
              <a:rPr lang="fr-FR" sz="1600" dirty="0" err="1" smtClean="0"/>
              <a:t>râcle</a:t>
            </a:r>
            <a:r>
              <a:rPr lang="fr-FR" sz="1600" dirty="0" smtClean="0"/>
              <a:t> les plages avec une violence inouïe. Lorsqu’elle s’attarde, elle bloque les navires au mouillage et contraint les arrivants à attendre au large quelle s’interrompe.</a:t>
            </a:r>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592" y="-243408"/>
            <a:ext cx="7467600" cy="1143000"/>
          </a:xfrm>
        </p:spPr>
        <p:txBody>
          <a:bodyPr>
            <a:normAutofit/>
          </a:bodyPr>
          <a:lstStyle/>
          <a:p>
            <a:pPr algn="ctr"/>
            <a:r>
              <a:rPr lang="fr-FR" sz="1600" dirty="0" smtClean="0"/>
              <a:t>3. L’ORGANISATION DE LA SURVIE EN MILIEU SUBARIDE</a:t>
            </a:r>
            <a:endParaRPr lang="fr-FR" sz="1600" dirty="0"/>
          </a:p>
        </p:txBody>
      </p:sp>
      <p:sp>
        <p:nvSpPr>
          <p:cNvPr id="3" name="Espace réservé du contenu 2"/>
          <p:cNvSpPr>
            <a:spLocks noGrp="1"/>
          </p:cNvSpPr>
          <p:nvPr>
            <p:ph sz="quarter" idx="1"/>
          </p:nvPr>
        </p:nvSpPr>
        <p:spPr>
          <a:xfrm>
            <a:off x="611560" y="836712"/>
            <a:ext cx="7848872" cy="5544616"/>
          </a:xfrm>
        </p:spPr>
        <p:txBody>
          <a:bodyPr anchor="ctr">
            <a:noAutofit/>
          </a:bodyPr>
          <a:lstStyle/>
          <a:p>
            <a:pPr algn="just">
              <a:buNone/>
            </a:pPr>
            <a:r>
              <a:rPr lang="fr-FR" sz="1600" dirty="0" smtClean="0"/>
              <a:t>		Les Marocains distinguaient deux modes de mise en valeur de l’espace : le bled seguia, quand la terre est fertilisée par la capture ou la récolte de l’eau, et le bled </a:t>
            </a:r>
            <a:r>
              <a:rPr lang="fr-FR" sz="1600" dirty="0" err="1" smtClean="0"/>
              <a:t>bour</a:t>
            </a:r>
            <a:r>
              <a:rPr lang="fr-FR" sz="1600" dirty="0" smtClean="0"/>
              <a:t>, lorsqu’on pratique seulement la culture sèche. De même opposaient-ils la possession de la terre en usufruit individuel, consacrée par un acte notarié, et la possession communautaire de la terre, établie par la coutume orale. </a:t>
            </a:r>
          </a:p>
          <a:p>
            <a:pPr algn="just">
              <a:buNone/>
            </a:pPr>
            <a:r>
              <a:rPr lang="fr-FR" sz="1600" dirty="0" smtClean="0"/>
              <a:t>		De fait, ces catégories d’analyse ne s’apparient pas automatiquement. La terre </a:t>
            </a:r>
            <a:r>
              <a:rPr lang="fr-FR" sz="1600" dirty="0" smtClean="0"/>
              <a:t>irriguée, </a:t>
            </a:r>
            <a:r>
              <a:rPr lang="fr-FR" sz="1600" dirty="0" smtClean="0"/>
              <a:t>les terrains de parcours donnaient lieu à des droits d’usage </a:t>
            </a:r>
            <a:r>
              <a:rPr lang="fr-FR" sz="1600" dirty="0" smtClean="0"/>
              <a:t>communautaires et des </a:t>
            </a:r>
            <a:r>
              <a:rPr lang="fr-FR" sz="1600" dirty="0" smtClean="0"/>
              <a:t>terrains en culture </a:t>
            </a:r>
            <a:r>
              <a:rPr lang="fr-FR" sz="1600" dirty="0" smtClean="0"/>
              <a:t>sèche. Ce </a:t>
            </a:r>
            <a:r>
              <a:rPr lang="fr-FR" sz="1600" dirty="0" smtClean="0"/>
              <a:t>n’en sont pas moins des notions opératoires pour construire une typologie des modes de survie dans un milieu naturel marqué par l’irrégularité des précipitations, la récurrence de la sécheresse ou l’excès, non moins dévastateur, de pluviosité. </a:t>
            </a:r>
          </a:p>
          <a:p>
            <a:pPr algn="just">
              <a:buNone/>
            </a:pPr>
            <a:r>
              <a:rPr lang="fr-FR" sz="1600" dirty="0" smtClean="0"/>
              <a:t>		Cernons un premier type de bled seguia : les oasis sur le flanc méridional des Haut et Anti-Atlas. Là, l’habitat s’agrège dans des villages fortifiés aux murs en pisé : les </a:t>
            </a:r>
            <a:r>
              <a:rPr lang="fr-FR" sz="1600" dirty="0" err="1" smtClean="0"/>
              <a:t>ksours</a:t>
            </a:r>
            <a:r>
              <a:rPr lang="fr-FR" sz="1600" dirty="0" smtClean="0"/>
              <a:t>. L’eau est captée à partir de rigoles d’irrigation </a:t>
            </a:r>
            <a:r>
              <a:rPr lang="fr-FR" sz="1600" dirty="0" smtClean="0"/>
              <a:t>(</a:t>
            </a:r>
            <a:r>
              <a:rPr lang="fr-FR" sz="1600" dirty="0" err="1" smtClean="0"/>
              <a:t>Khetarra</a:t>
            </a:r>
            <a:r>
              <a:rPr lang="fr-FR" sz="1600" dirty="0" smtClean="0"/>
              <a:t>) branchées </a:t>
            </a:r>
            <a:r>
              <a:rPr lang="fr-FR" sz="1600" dirty="0" smtClean="0"/>
              <a:t>sur les oueds dégringolant de la montagne ou bien recueillie dans des cuvettes, qui auréolent le désert de taches d’humidité intermittentes.</a:t>
            </a:r>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2000" b="1" dirty="0" smtClean="0"/>
              <a:t>UD 2 : Patrimoine Marocain : identification et valorisation </a:t>
            </a:r>
            <a:endParaRPr lang="fr-FR" sz="2000" dirty="0"/>
          </a:p>
        </p:txBody>
      </p:sp>
      <p:sp>
        <p:nvSpPr>
          <p:cNvPr id="3" name="Espace réservé du contenu 2"/>
          <p:cNvSpPr>
            <a:spLocks noGrp="1"/>
          </p:cNvSpPr>
          <p:nvPr>
            <p:ph sz="quarter" idx="1"/>
          </p:nvPr>
        </p:nvSpPr>
        <p:spPr>
          <a:xfrm>
            <a:off x="467544" y="1484784"/>
            <a:ext cx="7776864" cy="4968552"/>
          </a:xfrm>
        </p:spPr>
        <p:txBody>
          <a:bodyPr anchor="ctr">
            <a:normAutofit/>
          </a:bodyPr>
          <a:lstStyle/>
          <a:p>
            <a:pPr algn="just">
              <a:buNone/>
            </a:pPr>
            <a:r>
              <a:rPr lang="fr-FR" sz="1800" dirty="0" smtClean="0"/>
              <a:t>		Le Patrimoine est d’abord une activité éducative et non une simple récitation d’informations destinée à un spectateur passif. Ainsi, il est  comme une expérience, une exemplification, qui recherche l’adhésion et l’identification du public. </a:t>
            </a:r>
          </a:p>
          <a:p>
            <a:pPr algn="just">
              <a:buNone/>
            </a:pPr>
            <a:r>
              <a:rPr lang="fr-FR" sz="1800" dirty="0" smtClean="0"/>
              <a:t> 		Le patrimoine est, dans son sens le plus large, à la fois un produit et un processus qui fournit aux sociétés un ensemble de ressources héritées du passé, créées dans le présent et mises à disposition pour le bénéfice des générations futures. Il comprend le patrimoine culturel (matériel &amp; immatériel) et  patrimoine naturel.  </a:t>
            </a:r>
          </a:p>
          <a:p>
            <a:pPr algn="just">
              <a:buNone/>
            </a:pPr>
            <a:r>
              <a:rPr lang="fr-FR" sz="1800" dirty="0" smtClean="0"/>
              <a:t>		Le Patrimoine et l’économie ont longtemps été antinomiques, la prise en  compte de l’un entrainant généralement la négation de l’autre. Toute fois des actions constituant un préalable à une prise de conscience collective du patrimoine comme levier de développement, support de l’identité locale , porteur d’une valeur identitaire se sont imposées comme indéniables.</a:t>
            </a:r>
          </a:p>
          <a:p>
            <a:pPr algn="just">
              <a:buNone/>
            </a:pPr>
            <a:endParaRPr lang="fr-FR" sz="1800" dirty="0" smtClean="0"/>
          </a:p>
          <a:p>
            <a:pPr marL="914400" lvl="1" indent="-457200" algn="just">
              <a:lnSpc>
                <a:spcPct val="150000"/>
              </a:lnSpc>
              <a:spcBef>
                <a:spcPts val="0"/>
              </a:spcBef>
              <a:buClrTx/>
              <a:buSzTx/>
              <a:buNone/>
            </a:pPr>
            <a:endParaRPr lang="fr-FR" sz="1800" cap="small" dirty="0" smtClean="0">
              <a:latin typeface="+mj-lt"/>
              <a:ea typeface="+mj-ea"/>
              <a:cs typeface="+mj-cs"/>
            </a:endParaRPr>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2000" b="1" dirty="0" smtClean="0"/>
              <a:t>UD 2 : Patrimoine Marocain : identification et valorisation </a:t>
            </a:r>
            <a:endParaRPr lang="fr-FR" sz="2000" dirty="0"/>
          </a:p>
        </p:txBody>
      </p:sp>
      <p:sp>
        <p:nvSpPr>
          <p:cNvPr id="3" name="Espace réservé du contenu 2"/>
          <p:cNvSpPr>
            <a:spLocks noGrp="1"/>
          </p:cNvSpPr>
          <p:nvPr>
            <p:ph sz="quarter" idx="1"/>
          </p:nvPr>
        </p:nvSpPr>
        <p:spPr>
          <a:xfrm>
            <a:off x="755576" y="1196752"/>
            <a:ext cx="7467600" cy="4176464"/>
          </a:xfrm>
        </p:spPr>
        <p:txBody>
          <a:bodyPr anchor="ctr">
            <a:normAutofit/>
          </a:bodyPr>
          <a:lstStyle/>
          <a:p>
            <a:pPr algn="just">
              <a:buNone/>
            </a:pPr>
            <a:r>
              <a:rPr lang="fr-FR" dirty="0" smtClean="0"/>
              <a:t>		</a:t>
            </a:r>
            <a:r>
              <a:rPr lang="fr-FR" sz="2000" dirty="0" smtClean="0"/>
              <a:t>Dans cette unité didactique, nous allons présenter le patrimoine marocain, son chronologie, ses éléments, ses typologies, et ses perspectives pour finalement arriver à l’identification et valorisation  du patrimoine </a:t>
            </a:r>
            <a:r>
              <a:rPr lang="fr-FR" sz="2000" dirty="0" smtClean="0"/>
              <a:t>marocain à travers les travaux de </a:t>
            </a:r>
            <a:r>
              <a:rPr lang="fr-FR" sz="2000" i="1" dirty="0" smtClean="0"/>
              <a:t>Daniel Rivet </a:t>
            </a:r>
            <a:r>
              <a:rPr lang="fr-FR" sz="1400" dirty="0" smtClean="0"/>
              <a:t>( 2012) </a:t>
            </a:r>
            <a:r>
              <a:rPr lang="fr-FR" sz="2000" dirty="0" smtClean="0"/>
              <a:t>. </a:t>
            </a:r>
            <a:r>
              <a:rPr lang="fr-FR" sz="2000" dirty="0" smtClean="0"/>
              <a:t>Les axes sont: </a:t>
            </a:r>
            <a:endParaRPr lang="fr-FR" sz="2000" dirty="0" smtClean="0"/>
          </a:p>
          <a:p>
            <a:pPr algn="just">
              <a:buNone/>
            </a:pPr>
            <a:endParaRPr lang="fr-FR" dirty="0" smtClean="0"/>
          </a:p>
          <a:p>
            <a:pPr marL="723900" lvl="0" indent="-368300">
              <a:buFont typeface="+mj-lt"/>
              <a:buAutoNum type="romanUcPeriod"/>
            </a:pPr>
            <a:r>
              <a:rPr lang="fr-FR" b="1" dirty="0" smtClean="0"/>
              <a:t>Histoire du Maroc;</a:t>
            </a:r>
            <a:endParaRPr lang="fr-FR" dirty="0" smtClean="0"/>
          </a:p>
          <a:p>
            <a:pPr marL="723900" lvl="0" indent="-368300">
              <a:buFont typeface="+mj-lt"/>
              <a:buAutoNum type="romanUcPeriod"/>
            </a:pPr>
            <a:r>
              <a:rPr lang="fr-FR" b="1" dirty="0" smtClean="0"/>
              <a:t>Géographie du Maroc;</a:t>
            </a:r>
            <a:endParaRPr lang="fr-FR" dirty="0" smtClean="0"/>
          </a:p>
          <a:p>
            <a:pPr marL="723900" lvl="0" indent="-368300">
              <a:buFont typeface="+mj-lt"/>
              <a:buAutoNum type="romanUcPeriod"/>
            </a:pPr>
            <a:r>
              <a:rPr lang="fr-FR" b="1" dirty="0" smtClean="0"/>
              <a:t>Art et culture marocaine;</a:t>
            </a:r>
            <a:endParaRPr lang="fr-FR" dirty="0" smtClean="0"/>
          </a:p>
          <a:p>
            <a:pPr marL="723900" lvl="0" indent="-368300">
              <a:buFont typeface="+mj-lt"/>
              <a:buAutoNum type="romanUcPeriod"/>
            </a:pPr>
            <a:r>
              <a:rPr lang="fr-FR" b="1" dirty="0" smtClean="0"/>
              <a:t>Approche anthropologique du Maroc.  </a:t>
            </a:r>
            <a:endParaRPr lang="fr-FR"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2000" b="1" dirty="0" smtClean="0"/>
              <a:t>I : Histoire du Maroc </a:t>
            </a:r>
            <a:endParaRPr lang="fr-FR" sz="2000" dirty="0"/>
          </a:p>
        </p:txBody>
      </p:sp>
      <p:sp>
        <p:nvSpPr>
          <p:cNvPr id="3" name="Espace réservé du contenu 2"/>
          <p:cNvSpPr>
            <a:spLocks noGrp="1"/>
          </p:cNvSpPr>
          <p:nvPr>
            <p:ph sz="quarter" idx="1"/>
          </p:nvPr>
        </p:nvSpPr>
        <p:spPr>
          <a:xfrm>
            <a:off x="683568" y="1268760"/>
            <a:ext cx="7467600" cy="4320480"/>
          </a:xfrm>
        </p:spPr>
        <p:txBody>
          <a:bodyPr anchor="ctr">
            <a:normAutofit/>
          </a:bodyPr>
          <a:lstStyle/>
          <a:p>
            <a:pPr algn="just">
              <a:buNone/>
            </a:pPr>
            <a:r>
              <a:rPr lang="fr-FR" sz="2000" dirty="0" smtClean="0"/>
              <a:t>		Les transitions socioéconomiques et politiques, la mobilité d’une grande partie des populations, les mutations culturelles et les ruptures cultuelles n’ont pas favorisé la stabilité sociale propice à la transmission de pans entiers de la culture matérielle des Marocains. Cependant, nombre d’édifices, d’objets et de formes d’expression culturelle sont passés de génération en génération.</a:t>
            </a:r>
          </a:p>
          <a:p>
            <a:pPr algn="just">
              <a:buNone/>
            </a:pPr>
            <a:r>
              <a:rPr lang="fr-FR" sz="2000" dirty="0" smtClean="0"/>
              <a:t>		Leur transmission était, néanmoins, intimement liée à une fonction avérée dans la société et nullement à un usage de type patrimonial au sens où on l’entend aujourd’hui.</a:t>
            </a:r>
            <a:endParaRPr lang="fr-FR" sz="20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1800" b="1" dirty="0" smtClean="0"/>
              <a:t>1. De l’Antiquité tardive à l'islamisation première du Maroc : </a:t>
            </a:r>
            <a:r>
              <a:rPr lang="fr-FR" sz="1800" b="1" dirty="0" smtClean="0"/>
              <a:t>iv</a:t>
            </a:r>
            <a:r>
              <a:rPr lang="fr-FR" sz="1800" b="1" dirty="0" smtClean="0"/>
              <a:t>’</a:t>
            </a:r>
            <a:r>
              <a:rPr lang="fr-FR" sz="1800" b="1" dirty="0" smtClean="0"/>
              <a:t>- x</a:t>
            </a:r>
            <a:r>
              <a:rPr lang="fr-FR" sz="1800" b="1" dirty="0" smtClean="0"/>
              <a:t>’ </a:t>
            </a:r>
            <a:r>
              <a:rPr lang="fr-FR" sz="1800" b="1" dirty="0" smtClean="0"/>
              <a:t>siècle</a:t>
            </a:r>
            <a:r>
              <a:rPr lang="fr-FR" sz="1800" b="1" dirty="0" smtClean="0"/>
              <a:t> : </a:t>
            </a:r>
            <a:endParaRPr lang="fr-FR" sz="1800" dirty="0"/>
          </a:p>
        </p:txBody>
      </p:sp>
      <p:sp>
        <p:nvSpPr>
          <p:cNvPr id="3" name="Espace réservé du contenu 2"/>
          <p:cNvSpPr>
            <a:spLocks noGrp="1"/>
          </p:cNvSpPr>
          <p:nvPr>
            <p:ph sz="quarter" idx="1"/>
          </p:nvPr>
        </p:nvSpPr>
        <p:spPr>
          <a:xfrm>
            <a:off x="683568" y="1268760"/>
            <a:ext cx="7467600" cy="5184576"/>
          </a:xfrm>
        </p:spPr>
        <p:txBody>
          <a:bodyPr anchor="ctr">
            <a:normAutofit/>
          </a:bodyPr>
          <a:lstStyle/>
          <a:p>
            <a:pPr algn="just">
              <a:buNone/>
            </a:pPr>
            <a:r>
              <a:rPr lang="fr-FR" sz="1800" dirty="0" smtClean="0"/>
              <a:t>		 Pour </a:t>
            </a:r>
            <a:r>
              <a:rPr lang="fr-FR" sz="1800" b="1" dirty="0" err="1" smtClean="0"/>
              <a:t>Laroui</a:t>
            </a:r>
            <a:r>
              <a:rPr lang="fr-FR" sz="1800" dirty="0" smtClean="0"/>
              <a:t>, ce sont les royaumes punico-berbères qui tiennent la rampe de la scène historique du VIe au VIIIe siècle. Les Berbères sont dans l’attente de leur résurgence et celle-ci, consécutive à la disparition de la présence romaine, préludera à l’arrivée de l’islam et l’accompagnera. </a:t>
            </a:r>
          </a:p>
          <a:p>
            <a:pPr algn="just">
              <a:buNone/>
            </a:pPr>
            <a:r>
              <a:rPr lang="fr-FR" sz="1800" dirty="0" smtClean="0"/>
              <a:t>		Pour </a:t>
            </a:r>
            <a:r>
              <a:rPr lang="fr-FR" sz="1800" b="1" dirty="0" err="1" smtClean="0"/>
              <a:t>Marçais</a:t>
            </a:r>
            <a:r>
              <a:rPr lang="fr-FR" sz="1800" dirty="0" smtClean="0"/>
              <a:t>, l’islam se logera dans trois entités préexistantes forgées par Rome : à l’est, l’Afrique Proconsulaire, matrice du royaume aghlabide au haut Moyen Age, au centre, la Numidie et la Mauritanie Césarienne, terres d’élection des khâridjites - partisans de la désignation du calife en dehors de toute considération de race et d’appartenance clanique - avec le royaume </a:t>
            </a:r>
            <a:r>
              <a:rPr lang="fr-FR" sz="1800" dirty="0" err="1" smtClean="0"/>
              <a:t>rostémide</a:t>
            </a:r>
            <a:r>
              <a:rPr lang="fr-FR" sz="1800" dirty="0" smtClean="0"/>
              <a:t> de Tahert et la principauté des </a:t>
            </a:r>
            <a:r>
              <a:rPr lang="fr-FR" sz="1800" dirty="0" err="1" smtClean="0"/>
              <a:t>Banû</a:t>
            </a:r>
            <a:r>
              <a:rPr lang="fr-FR" sz="1800" dirty="0" smtClean="0"/>
              <a:t> </a:t>
            </a:r>
            <a:r>
              <a:rPr lang="fr-FR" sz="1800" dirty="0" err="1" smtClean="0"/>
              <a:t>Mîdrâr</a:t>
            </a:r>
            <a:r>
              <a:rPr lang="fr-FR" sz="1800" dirty="0" smtClean="0"/>
              <a:t> à </a:t>
            </a:r>
            <a:r>
              <a:rPr lang="fr-FR" sz="1800" dirty="0" err="1" smtClean="0"/>
              <a:t>Sijilmâssa</a:t>
            </a:r>
            <a:r>
              <a:rPr lang="fr-FR" sz="1800" dirty="0" smtClean="0"/>
              <a:t>, à l’ouest enfin la Mauritanie Tingitane, où émerge le royaume </a:t>
            </a:r>
            <a:r>
              <a:rPr lang="fr-FR" sz="1800" dirty="0" err="1" smtClean="0"/>
              <a:t>idrîsside</a:t>
            </a:r>
            <a:r>
              <a:rPr lang="fr-FR" sz="1800" dirty="0" smtClean="0"/>
              <a:t>, centre de gravité du nord du Maghreb al-</a:t>
            </a:r>
            <a:r>
              <a:rPr lang="fr-FR" sz="1800" dirty="0" err="1" smtClean="0"/>
              <a:t>Aqsâ</a:t>
            </a:r>
            <a:r>
              <a:rPr lang="fr-FR" sz="1800" dirty="0" smtClean="0"/>
              <a:t>.</a:t>
            </a:r>
          </a:p>
          <a:p>
            <a:pPr algn="just">
              <a:buNone/>
            </a:pPr>
            <a:endParaRPr lang="fr-FR" sz="18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315416"/>
            <a:ext cx="7467600" cy="1143000"/>
          </a:xfrm>
        </p:spPr>
        <p:txBody>
          <a:bodyPr>
            <a:normAutofit/>
          </a:bodyPr>
          <a:lstStyle/>
          <a:p>
            <a:pPr algn="ctr"/>
            <a:r>
              <a:rPr lang="fr-FR" sz="2000" dirty="0" smtClean="0"/>
              <a:t>2. La conquête arabe</a:t>
            </a:r>
            <a:endParaRPr lang="fr-FR" sz="2000" dirty="0"/>
          </a:p>
        </p:txBody>
      </p:sp>
      <p:sp>
        <p:nvSpPr>
          <p:cNvPr id="3" name="Espace réservé du contenu 2"/>
          <p:cNvSpPr>
            <a:spLocks noGrp="1"/>
          </p:cNvSpPr>
          <p:nvPr>
            <p:ph sz="quarter" idx="1"/>
          </p:nvPr>
        </p:nvSpPr>
        <p:spPr>
          <a:xfrm>
            <a:off x="395536" y="1268760"/>
            <a:ext cx="7992888" cy="4608512"/>
          </a:xfrm>
        </p:spPr>
        <p:txBody>
          <a:bodyPr anchor="ctr">
            <a:noAutofit/>
          </a:bodyPr>
          <a:lstStyle/>
          <a:p>
            <a:pPr algn="just">
              <a:buNone/>
            </a:pPr>
            <a:r>
              <a:rPr lang="fr-FR" sz="1800" dirty="0" smtClean="0"/>
              <a:t>		Tout commence par deux raids de reconnaissance lancés par le gouverneur arabe d’Égypte en 647, puis en 665 contre les Byzantins retranchés en Tunisie. Mais c’est ‘</a:t>
            </a:r>
            <a:r>
              <a:rPr lang="fr-FR" sz="1800" dirty="0" err="1" smtClean="0"/>
              <a:t>Uqba</a:t>
            </a:r>
            <a:r>
              <a:rPr lang="fr-FR" sz="1800" dirty="0" smtClean="0"/>
              <a:t> b. </a:t>
            </a:r>
            <a:r>
              <a:rPr lang="fr-FR" sz="1800" dirty="0" err="1" smtClean="0"/>
              <a:t>Nâfi</a:t>
            </a:r>
            <a:r>
              <a:rPr lang="fr-FR" sz="1800" dirty="0" smtClean="0"/>
              <a:t>’ qui inaugure la conquête, en 682, avec la fondation de Kairouan. De là, il opère une chevauchée fantastique par l’intérieur du Maghreb, et non pas la côte, qui le conduit jusqu’à la Moulouya et peut-être jusqu’au rivage atlantique à la hauteur de Safi, si on accorde crédit au récit des origines de l’Islam auquel on souscrivit longtemps au Maghreb.</a:t>
            </a:r>
          </a:p>
          <a:p>
            <a:pPr algn="just">
              <a:buNone/>
            </a:pPr>
            <a:r>
              <a:rPr lang="fr-FR" sz="1800" dirty="0" smtClean="0"/>
              <a:t>		Sur le trajet du retour, il est défait et occis par </a:t>
            </a:r>
            <a:r>
              <a:rPr lang="fr-FR" sz="1800" dirty="0" err="1" smtClean="0"/>
              <a:t>Kusayla</a:t>
            </a:r>
            <a:r>
              <a:rPr lang="fr-FR" sz="1800" dirty="0" smtClean="0"/>
              <a:t>, chef de la tribu-peuple des </a:t>
            </a:r>
            <a:r>
              <a:rPr lang="fr-FR" sz="1800" dirty="0" err="1" smtClean="0"/>
              <a:t>Awraba</a:t>
            </a:r>
            <a:r>
              <a:rPr lang="fr-FR" sz="1800" dirty="0" smtClean="0"/>
              <a:t>, ralliée aux Byzantins, mais entre-temps passée du christianisme à l’islam. La prise de possession par les Arabes du promontoire africain, en Méditerranée occidentale, se confirme en 701 avec la défaite de la </a:t>
            </a:r>
            <a:r>
              <a:rPr lang="fr-FR" sz="1800" dirty="0" err="1" smtClean="0"/>
              <a:t>Kâhina</a:t>
            </a:r>
            <a:r>
              <a:rPr lang="fr-FR" sz="1800" dirty="0" smtClean="0"/>
              <a:t>, reine à moitié légendaire des Aurès. Elle aboutit sous </a:t>
            </a:r>
            <a:r>
              <a:rPr lang="fr-FR" sz="1800" dirty="0" err="1" smtClean="0"/>
              <a:t>Mûsâ</a:t>
            </a:r>
            <a:r>
              <a:rPr lang="fr-FR" sz="1800" dirty="0" smtClean="0"/>
              <a:t> Ibn </a:t>
            </a:r>
            <a:r>
              <a:rPr lang="fr-FR" sz="1800" dirty="0" err="1" smtClean="0"/>
              <a:t>Nusayr</a:t>
            </a:r>
            <a:r>
              <a:rPr lang="fr-FR" sz="1800" dirty="0" smtClean="0"/>
              <a:t>, le premier gouverneur de l’</a:t>
            </a:r>
            <a:r>
              <a:rPr lang="fr-FR" sz="1800" dirty="0" err="1" smtClean="0"/>
              <a:t>Ifrîqiya</a:t>
            </a:r>
            <a:r>
              <a:rPr lang="fr-FR" sz="1800" dirty="0" smtClean="0"/>
              <a:t> indépendant de l’Égypte. </a:t>
            </a:r>
          </a:p>
          <a:p>
            <a:pPr algn="just">
              <a:buNone/>
            </a:pPr>
            <a:r>
              <a:rPr lang="fr-FR" sz="1800" dirty="0" smtClean="0"/>
              <a:t>		C ’est lui qui installe en 710 à Tanger </a:t>
            </a:r>
            <a:r>
              <a:rPr lang="fr-FR" sz="1800" dirty="0" err="1" smtClean="0"/>
              <a:t>Târik</a:t>
            </a:r>
            <a:r>
              <a:rPr lang="fr-FR" sz="1800" dirty="0" smtClean="0"/>
              <a:t> ibn </a:t>
            </a:r>
            <a:r>
              <a:rPr lang="fr-FR" sz="1800" dirty="0" err="1" smtClean="0"/>
              <a:t>Ziyâd</a:t>
            </a:r>
            <a:r>
              <a:rPr lang="fr-FR" sz="1800" dirty="0" smtClean="0"/>
              <a:t>, un gouverneur local qui traverse le détroit en 711 et se lance à l’assaut du royaume wisigoth de Tolède avec un fort contingent de Berbères, tout juste islamisés, à son instar.</a:t>
            </a:r>
            <a:endParaRPr lang="fr-FR" sz="18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1800" dirty="0" smtClean="0"/>
              <a:t>3 .Almoravides et Almohades :</a:t>
            </a:r>
            <a:br>
              <a:rPr lang="fr-FR" sz="1800" dirty="0" smtClean="0"/>
            </a:br>
            <a:r>
              <a:rPr lang="fr-FR" sz="1800" dirty="0" smtClean="0"/>
              <a:t>Fère des constructions impériales</a:t>
            </a:r>
            <a:endParaRPr lang="fr-FR" sz="1800" dirty="0"/>
          </a:p>
        </p:txBody>
      </p:sp>
      <p:sp>
        <p:nvSpPr>
          <p:cNvPr id="3" name="Espace réservé du contenu 2"/>
          <p:cNvSpPr>
            <a:spLocks noGrp="1"/>
          </p:cNvSpPr>
          <p:nvPr>
            <p:ph sz="quarter" idx="1"/>
          </p:nvPr>
        </p:nvSpPr>
        <p:spPr>
          <a:xfrm>
            <a:off x="755576" y="1268760"/>
            <a:ext cx="7467600" cy="4752528"/>
          </a:xfrm>
        </p:spPr>
        <p:txBody>
          <a:bodyPr anchor="ctr">
            <a:noAutofit/>
          </a:bodyPr>
          <a:lstStyle/>
          <a:p>
            <a:pPr algn="just">
              <a:buNone/>
            </a:pPr>
            <a:r>
              <a:rPr lang="fr-FR" sz="1600" dirty="0" smtClean="0"/>
              <a:t>		Au milieu du XIe siècle, on change d’échelle de mesure au Maghreb extrême : on passe de l’échelon des </a:t>
            </a:r>
            <a:r>
              <a:rPr lang="fr-FR" sz="1600" dirty="0" smtClean="0"/>
              <a:t>villes/</a:t>
            </a:r>
            <a:r>
              <a:rPr lang="fr-FR" sz="1600" dirty="0" smtClean="0"/>
              <a:t>E</a:t>
            </a:r>
            <a:r>
              <a:rPr lang="fr-FR" sz="1600" dirty="0" smtClean="0"/>
              <a:t>tat </a:t>
            </a:r>
            <a:r>
              <a:rPr lang="fr-FR" sz="1600" dirty="0" smtClean="0"/>
              <a:t>et tribus/peuples au stade de l’empire avec les Almoravides, puis, un siècle plus tard, </a:t>
            </a:r>
            <a:r>
              <a:rPr lang="fr-FR" sz="1600" dirty="0" smtClean="0"/>
              <a:t>les Almohades</a:t>
            </a:r>
            <a:r>
              <a:rPr lang="fr-FR" sz="1600" dirty="0" smtClean="0"/>
              <a:t>. </a:t>
            </a:r>
            <a:endParaRPr lang="fr-FR" sz="1600" dirty="0" smtClean="0"/>
          </a:p>
          <a:p>
            <a:pPr algn="just">
              <a:buNone/>
            </a:pPr>
            <a:r>
              <a:rPr lang="fr-FR" sz="1600" dirty="0" smtClean="0"/>
              <a:t>	</a:t>
            </a:r>
            <a:r>
              <a:rPr lang="fr-FR" sz="1600" dirty="0" smtClean="0"/>
              <a:t>	</a:t>
            </a:r>
            <a:r>
              <a:rPr lang="fr-FR" sz="1600" dirty="0" smtClean="0"/>
              <a:t>La </a:t>
            </a:r>
            <a:r>
              <a:rPr lang="fr-FR" sz="1600" dirty="0" smtClean="0"/>
              <a:t>première dynastie provient du Sahara occidental et la seconde de l’Oranais, mais toutes deux ont pour point d’appui et force motrice le Maghreb extrême, dont c’est enfin le tour d’accéder à la grande histoire. Pour comprendre cette percée du Maroc sur la scène de la Méditerranée occidentale, il faut tenir compte de deux faits de grande importance.</a:t>
            </a:r>
          </a:p>
          <a:p>
            <a:pPr algn="just">
              <a:buNone/>
            </a:pPr>
            <a:r>
              <a:rPr lang="fr-FR" sz="1600" dirty="0" smtClean="0"/>
              <a:t>		En Occident musulman, les Almoravides surgissent comme des outsiders. Les deux puissances hégémoniques au premier âge de l’Islam sont en phase de décomposition. En Espagne, le califat omeyyade s’est effondré en 1031 et de ses décombres surgissent une quinzaine de principautés : les </a:t>
            </a:r>
            <a:r>
              <a:rPr lang="fr-FR" sz="1600" dirty="0" err="1" smtClean="0"/>
              <a:t>reyes</a:t>
            </a:r>
            <a:r>
              <a:rPr lang="fr-FR" sz="1600" dirty="0" smtClean="0"/>
              <a:t> de Taifas (ou </a:t>
            </a:r>
            <a:r>
              <a:rPr lang="fr-FR" sz="1600" dirty="0" err="1" smtClean="0"/>
              <a:t>muluk</a:t>
            </a:r>
            <a:r>
              <a:rPr lang="fr-FR" sz="1600" dirty="0" smtClean="0"/>
              <a:t> </a:t>
            </a:r>
            <a:r>
              <a:rPr lang="fr-FR" sz="1600" dirty="0" err="1" smtClean="0"/>
              <a:t>altawa’if</a:t>
            </a:r>
            <a:r>
              <a:rPr lang="fr-FR" sz="1600" dirty="0" smtClean="0"/>
              <a:t>) dont les princes, pour survivre, paient tribut aux royaumes chrétiens de Castille, </a:t>
            </a:r>
            <a:r>
              <a:rPr lang="fr-FR" sz="1600" dirty="0" err="1" smtClean="0"/>
              <a:t>Leôn</a:t>
            </a:r>
            <a:r>
              <a:rPr lang="fr-FR" sz="1600" dirty="0" smtClean="0"/>
              <a:t> et Aragon. La prise de Tolède par le Castillan Alphonse VI, en 106$, donne le signal d’alarme, d’autant que le pape Innocent III avait battu en 1063 le tocsin de la croisade en accordant des indulgences spéciales aux chevaliers d’Occident qui ralliaient la </a:t>
            </a:r>
            <a:r>
              <a:rPr lang="fr-FR" sz="1600" dirty="0" err="1" smtClean="0"/>
              <a:t>Reconquista</a:t>
            </a:r>
            <a:r>
              <a:rPr lang="fr-FR" sz="1600" dirty="0" smtClean="0"/>
              <a:t> mise en branle.</a:t>
            </a:r>
            <a:endParaRPr lang="fr-FR" sz="16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0"/>
            <a:ext cx="7467600" cy="1143000"/>
          </a:xfrm>
        </p:spPr>
        <p:txBody>
          <a:bodyPr>
            <a:normAutofit/>
          </a:bodyPr>
          <a:lstStyle/>
          <a:p>
            <a:pPr algn="ctr"/>
            <a:r>
              <a:rPr lang="fr-FR" sz="1800" dirty="0" smtClean="0"/>
              <a:t>4. Du XIIIe au XVe siècle : l'incertaine parturition</a:t>
            </a:r>
            <a:br>
              <a:rPr lang="fr-FR" sz="1800" dirty="0" smtClean="0"/>
            </a:br>
            <a:r>
              <a:rPr lang="fr-FR" sz="1800" dirty="0" smtClean="0"/>
              <a:t>du Maroc</a:t>
            </a:r>
            <a:endParaRPr lang="fr-FR" sz="1800" dirty="0"/>
          </a:p>
        </p:txBody>
      </p:sp>
      <p:sp>
        <p:nvSpPr>
          <p:cNvPr id="3" name="Espace réservé du contenu 2"/>
          <p:cNvSpPr>
            <a:spLocks noGrp="1"/>
          </p:cNvSpPr>
          <p:nvPr>
            <p:ph sz="quarter" idx="1"/>
          </p:nvPr>
        </p:nvSpPr>
        <p:spPr>
          <a:xfrm>
            <a:off x="755576" y="1268760"/>
            <a:ext cx="7467600" cy="4752528"/>
          </a:xfrm>
        </p:spPr>
        <p:txBody>
          <a:bodyPr anchor="ctr">
            <a:noAutofit/>
          </a:bodyPr>
          <a:lstStyle/>
          <a:p>
            <a:pPr algn="just">
              <a:buNone/>
            </a:pPr>
            <a:r>
              <a:rPr lang="fr-FR" sz="1600" dirty="0" smtClean="0"/>
              <a:t>		C’est le moment historique où le Maroc surgit comme une figure territoriale encore en pointillé. Les </a:t>
            </a:r>
            <a:r>
              <a:rPr lang="fr-FR" sz="1600" dirty="0" err="1" smtClean="0"/>
              <a:t>Banû</a:t>
            </a:r>
            <a:r>
              <a:rPr lang="fr-FR" sz="1600" dirty="0" smtClean="0"/>
              <a:t> </a:t>
            </a:r>
            <a:r>
              <a:rPr lang="fr-FR" sz="1600" dirty="0" err="1" smtClean="0"/>
              <a:t>Marîn</a:t>
            </a:r>
            <a:r>
              <a:rPr lang="fr-FR" sz="1600" dirty="0" smtClean="0"/>
              <a:t>, prototype de la tribu-peuple nomade, n’assignent aucune limite à leur entreprise, qui prend pour plate-forme le Maroc actuel par le hasard d’une poussée à l’ouest plus forcée que choisie. Ce Maroc émerge par restriction.</a:t>
            </a:r>
          </a:p>
          <a:p>
            <a:pPr algn="just">
              <a:buNone/>
            </a:pPr>
            <a:r>
              <a:rPr lang="fr-FR" sz="1600" dirty="0" smtClean="0"/>
              <a:t>		Si la dynastie des Mérinides renonce en fin de compte à intervenir en Andalousie et en </a:t>
            </a:r>
            <a:r>
              <a:rPr lang="fr-FR" sz="1600" dirty="0" err="1" smtClean="0"/>
              <a:t>Ifrîqiya</a:t>
            </a:r>
            <a:r>
              <a:rPr lang="fr-FR" sz="1600" dirty="0" smtClean="0"/>
              <a:t>, après s’être voulue l’héritière des Almohades, elle ne fait pas son deuil du royaume de Tlemcen tenu par les </a:t>
            </a:r>
            <a:r>
              <a:rPr lang="fr-FR" sz="1600" dirty="0" err="1" smtClean="0"/>
              <a:t>Zayyânides</a:t>
            </a:r>
            <a:r>
              <a:rPr lang="fr-FR" sz="1600" dirty="0" smtClean="0"/>
              <a:t> qui, parce que cousins, s’érigent en ennemi héréditaire. Construction territoriale encore à géométrie variable, le ' Gharb - comme on dit à l’époque - se caractérise par des données signalétiques qui, au fil des siècles, lui forgeront une personnalité historique singulière. Mais au XVe siècle, on en reste à un proto-Maroc.</a:t>
            </a:r>
          </a:p>
          <a:p>
            <a:pPr algn="just">
              <a:buNone/>
            </a:pPr>
            <a:r>
              <a:rPr lang="fr-FR" sz="1600" dirty="0" smtClean="0"/>
              <a:t>		Ces données de base sont le couple </a:t>
            </a:r>
            <a:r>
              <a:rPr lang="fr-FR" sz="1600" dirty="0" smtClean="0"/>
              <a:t>(</a:t>
            </a:r>
            <a:r>
              <a:rPr lang="fr-FR" sz="1600" dirty="0" err="1" smtClean="0"/>
              <a:t>Makhzan</a:t>
            </a:r>
            <a:r>
              <a:rPr lang="fr-FR" sz="1600" dirty="0" smtClean="0"/>
              <a:t> – </a:t>
            </a:r>
            <a:r>
              <a:rPr lang="fr-FR" sz="1600" dirty="0" err="1" smtClean="0"/>
              <a:t>Siba</a:t>
            </a:r>
            <a:r>
              <a:rPr lang="fr-FR" sz="1600" dirty="0" smtClean="0"/>
              <a:t>) qui </a:t>
            </a:r>
            <a:r>
              <a:rPr lang="fr-FR" sz="1600" dirty="0" smtClean="0"/>
              <a:t>s’esquisse et un mode de souveraineté faisant appel à la figure du sultan plutôt que de l’imam. Car tout se passe comme si une culture de la gouvernance </a:t>
            </a:r>
            <a:r>
              <a:rPr lang="fr-FR" sz="1600" i="1" dirty="0" smtClean="0"/>
              <a:t>succédait </a:t>
            </a:r>
            <a:r>
              <a:rPr lang="fr-FR" sz="1600" i="1" dirty="0" smtClean="0"/>
              <a:t>à celle de l’utopie du sauveur </a:t>
            </a:r>
            <a:r>
              <a:rPr lang="fr-FR" sz="1600" dirty="0" smtClean="0"/>
              <a:t>messianique de la communauté des croyants </a:t>
            </a:r>
            <a:r>
              <a:rPr lang="fr-FR" sz="1600" dirty="0" smtClean="0"/>
              <a:t>et </a:t>
            </a:r>
            <a:r>
              <a:rPr lang="fr-FR" sz="1600" dirty="0" smtClean="0"/>
              <a:t>à l’idéal du califat (la lieutenance du Prophète).</a:t>
            </a:r>
            <a:endParaRPr lang="fr-FR" sz="16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243408"/>
            <a:ext cx="7467600" cy="1143000"/>
          </a:xfrm>
        </p:spPr>
        <p:txBody>
          <a:bodyPr>
            <a:normAutofit/>
          </a:bodyPr>
          <a:lstStyle/>
          <a:p>
            <a:pPr algn="ctr"/>
            <a:r>
              <a:rPr lang="fr-FR" sz="2000" dirty="0" smtClean="0"/>
              <a:t>5. Le siècle des </a:t>
            </a:r>
            <a:r>
              <a:rPr lang="fr-FR" sz="2000" dirty="0" err="1" smtClean="0"/>
              <a:t>Sàddiens</a:t>
            </a:r>
            <a:endParaRPr lang="fr-FR" sz="2000" dirty="0"/>
          </a:p>
        </p:txBody>
      </p:sp>
      <p:sp>
        <p:nvSpPr>
          <p:cNvPr id="3" name="Espace réservé du contenu 2"/>
          <p:cNvSpPr>
            <a:spLocks noGrp="1"/>
          </p:cNvSpPr>
          <p:nvPr>
            <p:ph sz="quarter" idx="1"/>
          </p:nvPr>
        </p:nvSpPr>
        <p:spPr>
          <a:xfrm>
            <a:off x="611560" y="1052736"/>
            <a:ext cx="7704856" cy="5184576"/>
          </a:xfrm>
        </p:spPr>
        <p:txBody>
          <a:bodyPr anchor="ctr">
            <a:noAutofit/>
          </a:bodyPr>
          <a:lstStyle/>
          <a:p>
            <a:pPr algn="just">
              <a:buNone/>
            </a:pPr>
            <a:r>
              <a:rPr lang="fr-FR" sz="1700" dirty="0" smtClean="0"/>
              <a:t>		Les </a:t>
            </a:r>
            <a:r>
              <a:rPr lang="fr-FR" sz="1700" dirty="0" err="1" smtClean="0"/>
              <a:t>Sàddiens</a:t>
            </a:r>
            <a:r>
              <a:rPr lang="fr-FR" sz="1700" dirty="0" smtClean="0"/>
              <a:t> souffrent </a:t>
            </a:r>
            <a:r>
              <a:rPr lang="fr-FR" sz="1700" dirty="0" smtClean="0"/>
              <a:t>d’un double discrédit. D’une part, le peu qu’on sait sur eux provient pour l’essentiel de sources européennes, portugaises dans le courant du XVIe siècle, hollandaises et anglaises au début du XVIIe siècle. Ce qui sous-entend qu’on les voit surtout au filtre d’éclairages indirects déformants.</a:t>
            </a:r>
          </a:p>
          <a:p>
            <a:pPr algn="just">
              <a:buNone/>
            </a:pPr>
            <a:r>
              <a:rPr lang="fr-FR" sz="1700" dirty="0" smtClean="0"/>
              <a:t>		D’autre part, ils s’interposent entre les Mérinides et les Alaouites. Les premiers leur font de l’ombre en passant pour être la dernière grande dynastie impériale supra marocaine. Les seconds s’acharneront à effacer la trace de leurs prédécesseurs, de sorte à créer l’illusion qu’ils ne furent qu’un brouillon de la dynastie actuelle. Or les </a:t>
            </a:r>
            <a:r>
              <a:rPr lang="fr-FR" sz="1700" dirty="0" err="1" smtClean="0"/>
              <a:t>Sàddiens</a:t>
            </a:r>
            <a:r>
              <a:rPr lang="fr-FR" sz="1700" dirty="0" smtClean="0"/>
              <a:t> </a:t>
            </a:r>
            <a:r>
              <a:rPr lang="fr-FR" sz="1700" dirty="0" smtClean="0"/>
              <a:t>correspondirent à un moment fort et singulier dans l’histoire du pays pour deux raisons principales. </a:t>
            </a:r>
          </a:p>
          <a:p>
            <a:pPr algn="just">
              <a:buNone/>
            </a:pPr>
            <a:r>
              <a:rPr lang="fr-FR" sz="1700" dirty="0" smtClean="0"/>
              <a:t>	</a:t>
            </a:r>
            <a:r>
              <a:rPr lang="fr-FR" sz="1700" dirty="0" smtClean="0"/>
              <a:t>	</a:t>
            </a:r>
            <a:r>
              <a:rPr lang="fr-FR" sz="1700" dirty="0" smtClean="0"/>
              <a:t>I</a:t>
            </a:r>
            <a:r>
              <a:rPr lang="fr-FR" sz="1700" dirty="0" smtClean="0"/>
              <a:t>ls </a:t>
            </a:r>
            <a:r>
              <a:rPr lang="fr-FR" sz="1700" dirty="0" smtClean="0"/>
              <a:t>dirigèrent à un moment névralgique le Maghreb </a:t>
            </a:r>
            <a:r>
              <a:rPr lang="fr-FR" sz="1700" dirty="0" smtClean="0"/>
              <a:t>extrême, </a:t>
            </a:r>
            <a:r>
              <a:rPr lang="fr-FR" sz="1700" dirty="0" smtClean="0"/>
              <a:t>alors que, pour le désigner, se répand à l’étranger le terme d’origine espagnole de « Maroc », par contraction de Marrakech. Si le Maroc surgit sous les Mérinides, il se coagule objectivement sous les </a:t>
            </a:r>
            <a:r>
              <a:rPr lang="fr-FR" sz="1700" dirty="0" err="1" smtClean="0"/>
              <a:t>Sàddiens</a:t>
            </a:r>
            <a:r>
              <a:rPr lang="fr-FR" sz="1700" dirty="0" smtClean="0"/>
              <a:t>, et ce non malgré eux, mais grâce à eux.</a:t>
            </a:r>
            <a:endParaRPr lang="fr-FR" sz="1700" dirty="0"/>
          </a:p>
        </p:txBody>
      </p:sp>
      <p:sp>
        <p:nvSpPr>
          <p:cNvPr id="6" name="Espace réservé du pied de page 13"/>
          <p:cNvSpPr>
            <a:spLocks noGrp="1"/>
          </p:cNvSpPr>
          <p:nvPr>
            <p:ph type="ftr" sz="quarter" idx="4294967295"/>
          </p:nvPr>
        </p:nvSpPr>
        <p:spPr>
          <a:xfrm>
            <a:off x="251520" y="0"/>
            <a:ext cx="8496944" cy="365125"/>
          </a:xfrm>
          <a:prstGeom prst="rect">
            <a:avLst/>
          </a:prstGeom>
        </p:spPr>
        <p:txBody>
          <a:bodyPr/>
          <a:lstStyle/>
          <a:p>
            <a:r>
              <a:rPr lang="fr-FR" dirty="0" smtClean="0"/>
              <a:t>Tourisme Durable et Patrimoine                                                                                                                    DUT- MDME</a:t>
            </a:r>
            <a:endParaRPr lang="fr-F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3455</TotalTime>
  <Words>372</Words>
  <Application>Microsoft Office PowerPoint</Application>
  <PresentationFormat>Affichage à l'écran (4:3)</PresentationFormat>
  <Paragraphs>125</Paragraphs>
  <Slides>17</Slides>
  <Notes>17</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Oriel</vt:lpstr>
      <vt:lpstr>  Valorisation du patrimoine </vt:lpstr>
      <vt:lpstr>UD 2 : Patrimoine Marocain : identification et valorisation </vt:lpstr>
      <vt:lpstr>UD 2 : Patrimoine Marocain : identification et valorisation </vt:lpstr>
      <vt:lpstr>I : Histoire du Maroc </vt:lpstr>
      <vt:lpstr>1. De l’Antiquité tardive à l'islamisation première du Maroc : iv’- x’ siècle : </vt:lpstr>
      <vt:lpstr>2. La conquête arabe</vt:lpstr>
      <vt:lpstr>3 .Almoravides et Almohades : Fère des constructions impériales</vt:lpstr>
      <vt:lpstr>4. Du XIIIe au XVe siècle : l'incertaine parturition du Maroc</vt:lpstr>
      <vt:lpstr>5. Le siècle des Sàddiens</vt:lpstr>
      <vt:lpstr>6. Le Maroc au xvi et xviii siècle : arrêt forcé sur la tradition</vt:lpstr>
      <vt:lpstr>7. Le Maroc face à l'expansion coloniale et le défi de la réforme</vt:lpstr>
      <vt:lpstr>8. L'impossible protectorat</vt:lpstr>
      <vt:lpstr>9. Le Maroc de 1955 à 1999 : histoire du temps présent</vt:lpstr>
      <vt:lpstr>II. Géographie du Maroc</vt:lpstr>
      <vt:lpstr>1. BARRIERES NATURELLES ET Frontières HISTORIQUES</vt:lpstr>
      <vt:lpstr>2. L’ECLIPSE DE LA MER ET L’OMNIPRةSENCE DE LA MONTAGNE</vt:lpstr>
      <vt:lpstr>3. L’ORGANISATION DE LA SURVIE EN MILIEU SUBARIDE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L’Oasis de l’Oued Noun :  une destination de Tourisme durable </dc:title>
  <dc:creator>mes documents</dc:creator>
  <cp:lastModifiedBy>mes documents</cp:lastModifiedBy>
  <cp:revision>151</cp:revision>
  <dcterms:created xsi:type="dcterms:W3CDTF">2018-01-25T11:51:01Z</dcterms:created>
  <dcterms:modified xsi:type="dcterms:W3CDTF">2020-03-18T12:48:04Z</dcterms:modified>
</cp:coreProperties>
</file>